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257" r:id="rId4"/>
    <p:sldId id="258" r:id="rId5"/>
    <p:sldId id="260" r:id="rId6"/>
    <p:sldId id="262" r:id="rId7"/>
    <p:sldId id="261" r:id="rId8"/>
    <p:sldId id="263" r:id="rId9"/>
    <p:sldId id="264" r:id="rId10"/>
    <p:sldId id="265" r:id="rId11"/>
    <p:sldId id="267" r:id="rId12"/>
    <p:sldId id="266" r:id="rId13"/>
    <p:sldId id="268" r:id="rId14"/>
    <p:sldId id="269" r:id="rId15"/>
    <p:sldId id="270" r:id="rId16"/>
    <p:sldId id="271" r:id="rId17"/>
    <p:sldId id="273" r:id="rId18"/>
    <p:sldId id="274" r:id="rId19"/>
    <p:sldId id="272" r:id="rId20"/>
    <p:sldId id="275" r:id="rId21"/>
    <p:sldId id="277" r:id="rId22"/>
    <p:sldId id="276" r:id="rId23"/>
    <p:sldId id="278" r:id="rId24"/>
    <p:sldId id="279" r:id="rId25"/>
    <p:sldId id="281" r:id="rId26"/>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33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575F0-8703-4ED7-B28F-0AC755855E0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3CD659D-8809-466E-9FB9-AF849F79BFE5}">
      <dgm:prSet custT="1"/>
      <dgm:spPr/>
      <dgm:t>
        <a:bodyPr/>
        <a:lstStyle/>
        <a:p>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Алдын</a:t>
          </a:r>
          <a:r>
            <a:rPr lang="ru-RU" sz="1600" dirty="0">
              <a:latin typeface="Times New Roman" panose="02020603050405020304" pitchFamily="18" charset="0"/>
              <a:cs typeface="Times New Roman" panose="02020603050405020304" pitchFamily="18" charset="0"/>
            </a:rPr>
            <a:t> ала </a:t>
          </a:r>
          <a:r>
            <a:rPr lang="ru-RU" sz="1600" dirty="0" err="1">
              <a:latin typeface="Times New Roman" panose="02020603050405020304" pitchFamily="18" charset="0"/>
              <a:cs typeface="Times New Roman" panose="02020603050405020304" pitchFamily="18" charset="0"/>
            </a:rPr>
            <a:t>ақпараттандырылған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келісім</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AIA) </a:t>
          </a:r>
          <a:r>
            <a:rPr lang="ru-RU" sz="1600" dirty="0" err="1">
              <a:latin typeface="Times New Roman" panose="02020603050405020304" pitchFamily="18" charset="0"/>
              <a:cs typeface="Times New Roman" panose="02020603050405020304" pitchFamily="18" charset="0"/>
            </a:rPr>
            <a:t>процедурасы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қоршаған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ортаға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енгізу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мақсатында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модификацияланған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организмдерді</a:t>
          </a:r>
          <a:r>
            <a:rPr lang="ru-RU" sz="1600" dirty="0">
              <a:latin typeface="Times New Roman" panose="02020603050405020304" pitchFamily="18" charset="0"/>
              <a:cs typeface="Times New Roman" panose="02020603050405020304" pitchFamily="18" charset="0"/>
            </a:rPr>
            <a:t> (ТМО) </a:t>
          </a:r>
          <a:r>
            <a:rPr lang="ru-RU" sz="1600" dirty="0" err="1">
              <a:latin typeface="Times New Roman" panose="02020603050405020304" pitchFamily="18" charset="0"/>
              <a:cs typeface="Times New Roman" panose="02020603050405020304" pitchFamily="18" charset="0"/>
            </a:rPr>
            <a:t>алғаш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трансшекаралық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тасымалдау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жағдайында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қолданылады</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AIA </a:t>
          </a:r>
          <a:r>
            <a:rPr lang="ru-RU" sz="1600" dirty="0" err="1">
              <a:latin typeface="Times New Roman" panose="02020603050405020304" pitchFamily="18" charset="0"/>
              <a:cs typeface="Times New Roman" panose="02020603050405020304" pitchFamily="18" charset="0"/>
            </a:rPr>
            <a:t>төрт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хабарлама</a:t>
          </a:r>
          <a:r>
            <a:rPr lang="ru-RU" sz="1600" dirty="0">
              <a:latin typeface="Times New Roman" panose="02020603050405020304" pitchFamily="18" charset="0"/>
              <a:cs typeface="Times New Roman" panose="02020603050405020304" pitchFamily="18" charset="0"/>
            </a:rPr>
            <a:t> беру, </a:t>
          </a:r>
          <a:r>
            <a:rPr lang="ru-RU" sz="1600" dirty="0" err="1">
              <a:latin typeface="Times New Roman" panose="02020603050405020304" pitchFamily="18" charset="0"/>
              <a:cs typeface="Times New Roman" panose="02020603050405020304" pitchFamily="18" charset="0"/>
            </a:rPr>
            <a:t>хабарламаны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алғанын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растау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шешім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қабылдау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рәсімі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шешімді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мүмкіндігі</a:t>
          </a:r>
          <a:r>
            <a:rPr lang="ru-RU"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dgm:t>
    </dgm:pt>
    <dgm:pt modelId="{A2018EA7-1FD0-4065-89A1-307EBB03BC91}" type="parTrans" cxnId="{5ABC335B-5588-450A-AC77-D4910BF2F779}">
      <dgm:prSet/>
      <dgm:spPr/>
      <dgm:t>
        <a:bodyPr/>
        <a:lstStyle/>
        <a:p>
          <a:endParaRPr lang="en-US"/>
        </a:p>
      </dgm:t>
    </dgm:pt>
    <dgm:pt modelId="{68EB6E91-53E1-47CE-92CC-2A4367E0AE27}" type="sibTrans" cxnId="{5ABC335B-5588-450A-AC77-D4910BF2F779}">
      <dgm:prSet/>
      <dgm:spPr/>
      <dgm:t>
        <a:bodyPr/>
        <a:lstStyle/>
        <a:p>
          <a:endParaRPr lang="en-US"/>
        </a:p>
      </dgm:t>
    </dgm:pt>
    <dgm:pt modelId="{5E44E33A-48F4-4590-B0CC-30B7D885D101}">
      <dgm:prSet custT="1"/>
      <dgm:spPr/>
      <dgm:t>
        <a:bodyPr/>
        <a:lstStyle/>
        <a:p>
          <a:r>
            <a:rPr lang="en-US" sz="1600" dirty="0">
              <a:latin typeface="Times New Roman" panose="02020603050405020304" pitchFamily="18" charset="0"/>
              <a:cs typeface="Times New Roman" panose="02020603050405020304" pitchFamily="18" charset="0"/>
            </a:rPr>
            <a:t>AIA-</a:t>
          </a:r>
          <a:r>
            <a:rPr lang="ru-RU" sz="1600" dirty="0" err="1">
              <a:latin typeface="Times New Roman" panose="02020603050405020304" pitchFamily="18" charset="0"/>
              <a:cs typeface="Times New Roman" panose="02020603050405020304" pitchFamily="18" charset="0"/>
            </a:rPr>
            <a:t>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мақсаты</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импорттаушы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елдерге</a:t>
          </a:r>
          <a:r>
            <a:rPr lang="ru-RU" sz="1600" dirty="0">
              <a:latin typeface="Times New Roman" panose="02020603050405020304" pitchFamily="18" charset="0"/>
              <a:cs typeface="Times New Roman" panose="02020603050405020304" pitchFamily="18" charset="0"/>
            </a:rPr>
            <a:t> ТМО-мен </a:t>
          </a:r>
          <a:r>
            <a:rPr lang="ru-RU" sz="1600" dirty="0" err="1">
              <a:latin typeface="Times New Roman" panose="02020603050405020304" pitchFamily="18" charset="0"/>
              <a:cs typeface="Times New Roman" panose="02020603050405020304" pitchFamily="18" charset="0"/>
            </a:rPr>
            <a:t>байланысты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қауіптерді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бағалауға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импорттауға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келісім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бермес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тиісті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шешім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қабылдауға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мүмкіндік</a:t>
          </a:r>
          <a:r>
            <a:rPr lang="ru-RU" sz="1600" dirty="0">
              <a:latin typeface="Times New Roman" panose="02020603050405020304" pitchFamily="18" charset="0"/>
              <a:cs typeface="Times New Roman" panose="02020603050405020304" pitchFamily="18" charset="0"/>
            </a:rPr>
            <a:t> беру. </a:t>
          </a:r>
          <a:r>
            <a:rPr lang="ru-RU" sz="1600" dirty="0" err="1">
              <a:latin typeface="Times New Roman" panose="02020603050405020304" pitchFamily="18" charset="0"/>
              <a:cs typeface="Times New Roman" panose="02020603050405020304" pitchFamily="18" charset="0"/>
            </a:rPr>
            <a:t>Импорттаушы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шешімінің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себептерін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түсіндіруге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міндетті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егер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шешім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сөзсіз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келісім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болмаса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шешім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жаңа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ғылыми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ақпарат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өзгертілуі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a:t>
          </a:r>
          <a:r>
            <a:rPr lang="ru-RU"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dgm:t>
    </dgm:pt>
    <dgm:pt modelId="{5BE1F534-18B6-4195-8968-4E799B17DDC5}" type="parTrans" cxnId="{2FB9DDE1-6087-42F7-AD04-739CE85805E0}">
      <dgm:prSet/>
      <dgm:spPr/>
      <dgm:t>
        <a:bodyPr/>
        <a:lstStyle/>
        <a:p>
          <a:endParaRPr lang="en-US"/>
        </a:p>
      </dgm:t>
    </dgm:pt>
    <dgm:pt modelId="{F3478A35-1D6B-4879-B347-F23D285E0432}" type="sibTrans" cxnId="{2FB9DDE1-6087-42F7-AD04-739CE85805E0}">
      <dgm:prSet/>
      <dgm:spPr/>
      <dgm:t>
        <a:bodyPr/>
        <a:lstStyle/>
        <a:p>
          <a:endParaRPr lang="en-US"/>
        </a:p>
      </dgm:t>
    </dgm:pt>
    <dgm:pt modelId="{D9B547F3-C7D8-456F-8D7B-1D5F4B0E8D0C}">
      <dgm:prSet custT="1"/>
      <dgm:spPr/>
      <dgm:t>
        <a:bodyPr/>
        <a:lstStyle/>
        <a:p>
          <a:r>
            <a:rPr lang="en-US" sz="1600" dirty="0">
              <a:latin typeface="Times New Roman" panose="02020603050405020304" pitchFamily="18" charset="0"/>
              <a:cs typeface="Times New Roman" panose="02020603050405020304" pitchFamily="18" charset="0"/>
            </a:rPr>
            <a:t>AIA </a:t>
          </a:r>
          <a:r>
            <a:rPr lang="ru-RU" sz="1600" dirty="0" err="1">
              <a:latin typeface="Times New Roman" panose="02020603050405020304" pitchFamily="18" charset="0"/>
              <a:cs typeface="Times New Roman" panose="02020603050405020304" pitchFamily="18" charset="0"/>
            </a:rPr>
            <a:t>ішкі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пайдалану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тамақ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өңдеу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сондай-ақ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транзиттік</a:t>
          </a:r>
          <a:r>
            <a:rPr lang="ru-RU" sz="1600" dirty="0">
              <a:latin typeface="Times New Roman" panose="02020603050405020304" pitchFamily="18" charset="0"/>
              <a:cs typeface="Times New Roman" panose="02020603050405020304" pitchFamily="18" charset="0"/>
            </a:rPr>
            <a:t> ТМО-</a:t>
          </a:r>
          <a:r>
            <a:rPr lang="ru-RU" sz="1600" dirty="0" err="1">
              <a:latin typeface="Times New Roman" panose="02020603050405020304" pitchFamily="18" charset="0"/>
              <a:cs typeface="Times New Roman" panose="02020603050405020304" pitchFamily="18" charset="0"/>
            </a:rPr>
            <a:t>ларға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қолданылмайды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Дегенмен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тараптар</a:t>
          </a:r>
          <a:r>
            <a:rPr lang="ru-RU" sz="1600" dirty="0">
              <a:latin typeface="Times New Roman" panose="02020603050405020304" pitchFamily="18" charset="0"/>
              <a:cs typeface="Times New Roman" panose="02020603050405020304" pitchFamily="18" charset="0"/>
            </a:rPr>
            <a:t> ТМО </a:t>
          </a:r>
          <a:r>
            <a:rPr lang="ru-RU" sz="1600" dirty="0" err="1">
              <a:latin typeface="Times New Roman" panose="02020603050405020304" pitchFamily="18" charset="0"/>
              <a:cs typeface="Times New Roman" panose="02020603050405020304" pitchFamily="18" charset="0"/>
            </a:rPr>
            <a:t>импортын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өздерінің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ішкі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заңнамасына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сәйкес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реттеуге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құқылы</a:t>
          </a:r>
          <a:r>
            <a:rPr lang="ru-RU" sz="1600" dirty="0">
              <a:latin typeface="Times New Roman" panose="02020603050405020304" pitchFamily="18" charset="0"/>
              <a:cs typeface="Times New Roman" panose="02020603050405020304" pitchFamily="18" charset="0"/>
            </a:rPr>
            <a:t>. Протокол </a:t>
          </a:r>
          <a:r>
            <a:rPr lang="ru-RU" sz="1600" dirty="0" err="1">
              <a:latin typeface="Times New Roman" panose="02020603050405020304" pitchFamily="18" charset="0"/>
              <a:cs typeface="Times New Roman" panose="02020603050405020304" pitchFamily="18" charset="0"/>
            </a:rPr>
            <a:t>кейбір</a:t>
          </a:r>
          <a:r>
            <a:rPr lang="ru-RU" sz="1600" dirty="0">
              <a:latin typeface="Times New Roman" panose="02020603050405020304" pitchFamily="18" charset="0"/>
              <a:cs typeface="Times New Roman" panose="02020603050405020304" pitchFamily="18" charset="0"/>
            </a:rPr>
            <a:t> ТМО-</a:t>
          </a:r>
          <a:r>
            <a:rPr lang="ru-RU" sz="1600" dirty="0" err="1">
              <a:latin typeface="Times New Roman" panose="02020603050405020304" pitchFamily="18" charset="0"/>
              <a:cs typeface="Times New Roman" panose="02020603050405020304" pitchFamily="18" charset="0"/>
            </a:rPr>
            <a:t>ларды</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AIA </a:t>
          </a:r>
          <a:r>
            <a:rPr lang="ru-RU" sz="1600" dirty="0" err="1">
              <a:latin typeface="Times New Roman" panose="02020603050405020304" pitchFamily="18" charset="0"/>
              <a:cs typeface="Times New Roman" panose="02020603050405020304" pitchFamily="18" charset="0"/>
            </a:rPr>
            <a:t>қолданудан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босатуды</a:t>
          </a:r>
          <a:r>
            <a:rPr lang="ru-RU" sz="1600" dirty="0">
              <a:latin typeface="Times New Roman" panose="02020603050405020304" pitchFamily="18" charset="0"/>
              <a:cs typeface="Times New Roman" panose="02020603050405020304" pitchFamily="18" charset="0"/>
            </a:rPr>
            <a:t> да </a:t>
          </a:r>
          <a:r>
            <a:rPr lang="ru-RU" sz="1600" dirty="0" err="1">
              <a:latin typeface="Times New Roman" panose="02020603050405020304" pitchFamily="18" charset="0"/>
              <a:cs typeface="Times New Roman" panose="02020603050405020304" pitchFamily="18" charset="0"/>
            </a:rPr>
            <a:t>қарастырады</a:t>
          </a:r>
          <a:r>
            <a:rPr lang="ru-RU"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dgm:t>
    </dgm:pt>
    <dgm:pt modelId="{103183DE-F9AA-4F6B-B9AC-0BC3EE349BCA}" type="parTrans" cxnId="{5307F621-F7D4-4B3A-9C6D-A3F59CEA4F97}">
      <dgm:prSet/>
      <dgm:spPr/>
      <dgm:t>
        <a:bodyPr/>
        <a:lstStyle/>
        <a:p>
          <a:endParaRPr lang="en-US"/>
        </a:p>
      </dgm:t>
    </dgm:pt>
    <dgm:pt modelId="{09398B39-53E7-4430-B127-DF8D8852E44E}" type="sibTrans" cxnId="{5307F621-F7D4-4B3A-9C6D-A3F59CEA4F97}">
      <dgm:prSet/>
      <dgm:spPr/>
      <dgm:t>
        <a:bodyPr/>
        <a:lstStyle/>
        <a:p>
          <a:endParaRPr lang="en-US"/>
        </a:p>
      </dgm:t>
    </dgm:pt>
    <dgm:pt modelId="{5E89B5FA-B39D-4904-8962-86E6FFC38C20}" type="pres">
      <dgm:prSet presAssocID="{64B575F0-8703-4ED7-B28F-0AC755855E0A}" presName="root" presStyleCnt="0">
        <dgm:presLayoutVars>
          <dgm:dir/>
          <dgm:resizeHandles val="exact"/>
        </dgm:presLayoutVars>
      </dgm:prSet>
      <dgm:spPr/>
    </dgm:pt>
    <dgm:pt modelId="{FB549401-C1AC-4C60-BDC9-189D84F8B5DB}" type="pres">
      <dgm:prSet presAssocID="{64B575F0-8703-4ED7-B28F-0AC755855E0A}" presName="container" presStyleCnt="0">
        <dgm:presLayoutVars>
          <dgm:dir/>
          <dgm:resizeHandles val="exact"/>
        </dgm:presLayoutVars>
      </dgm:prSet>
      <dgm:spPr/>
    </dgm:pt>
    <dgm:pt modelId="{E80F6DFC-9992-445E-B8D5-0734BC7326E5}" type="pres">
      <dgm:prSet presAssocID="{83CD659D-8809-466E-9FB9-AF849F79BFE5}" presName="compNode" presStyleCnt="0"/>
      <dgm:spPr/>
    </dgm:pt>
    <dgm:pt modelId="{35BD1EBC-4804-4D84-8D8A-DC5CDFC2FFF6}" type="pres">
      <dgm:prSet presAssocID="{83CD659D-8809-466E-9FB9-AF849F79BFE5}" presName="iconBgRect" presStyleLbl="bgShp" presStyleIdx="0" presStyleCnt="3"/>
      <dgm:spPr/>
    </dgm:pt>
    <dgm:pt modelId="{52F1F5BD-F8E6-4D68-B23F-1FE910DE5296}" type="pres">
      <dgm:prSet presAssocID="{83CD659D-8809-466E-9FB9-AF849F79BF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Робот"/>
        </a:ext>
      </dgm:extLst>
    </dgm:pt>
    <dgm:pt modelId="{D319BAE6-60F3-4EFD-8F42-B466BD0032FA}" type="pres">
      <dgm:prSet presAssocID="{83CD659D-8809-466E-9FB9-AF849F79BFE5}" presName="spaceRect" presStyleCnt="0"/>
      <dgm:spPr/>
    </dgm:pt>
    <dgm:pt modelId="{DA8029E1-1E82-4EAC-8688-CD1D67248E2D}" type="pres">
      <dgm:prSet presAssocID="{83CD659D-8809-466E-9FB9-AF849F79BFE5}" presName="textRect" presStyleLbl="revTx" presStyleIdx="0" presStyleCnt="3">
        <dgm:presLayoutVars>
          <dgm:chMax val="1"/>
          <dgm:chPref val="1"/>
        </dgm:presLayoutVars>
      </dgm:prSet>
      <dgm:spPr/>
    </dgm:pt>
    <dgm:pt modelId="{B4BA5A54-AE17-47A0-91D9-62976EC98C9E}" type="pres">
      <dgm:prSet presAssocID="{68EB6E91-53E1-47CE-92CC-2A4367E0AE27}" presName="sibTrans" presStyleLbl="sibTrans2D1" presStyleIdx="0" presStyleCnt="0"/>
      <dgm:spPr/>
    </dgm:pt>
    <dgm:pt modelId="{7DC9E4FE-5A09-412F-8044-26AE99C65897}" type="pres">
      <dgm:prSet presAssocID="{5E44E33A-48F4-4590-B0CC-30B7D885D101}" presName="compNode" presStyleCnt="0"/>
      <dgm:spPr/>
    </dgm:pt>
    <dgm:pt modelId="{34031275-5FBB-4160-9181-E3C90003AEDD}" type="pres">
      <dgm:prSet presAssocID="{5E44E33A-48F4-4590-B0CC-30B7D885D101}" presName="iconBgRect" presStyleLbl="bgShp" presStyleIdx="1" presStyleCnt="3"/>
      <dgm:spPr/>
    </dgm:pt>
    <dgm:pt modelId="{6D6C3466-9D28-4876-8C58-2DF0CF9F9F20}" type="pres">
      <dgm:prSet presAssocID="{5E44E33A-48F4-4590-B0CC-30B7D885D1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Блок-схема"/>
        </a:ext>
      </dgm:extLst>
    </dgm:pt>
    <dgm:pt modelId="{6F7643DC-8509-4D4F-9A27-23D56A4F81B0}" type="pres">
      <dgm:prSet presAssocID="{5E44E33A-48F4-4590-B0CC-30B7D885D101}" presName="spaceRect" presStyleCnt="0"/>
      <dgm:spPr/>
    </dgm:pt>
    <dgm:pt modelId="{D94F62B6-0855-4880-9DB1-F2885AA13BB8}" type="pres">
      <dgm:prSet presAssocID="{5E44E33A-48F4-4590-B0CC-30B7D885D101}" presName="textRect" presStyleLbl="revTx" presStyleIdx="1" presStyleCnt="3">
        <dgm:presLayoutVars>
          <dgm:chMax val="1"/>
          <dgm:chPref val="1"/>
        </dgm:presLayoutVars>
      </dgm:prSet>
      <dgm:spPr/>
    </dgm:pt>
    <dgm:pt modelId="{FAB7A8A9-8A73-4AFA-BD19-858287812D6C}" type="pres">
      <dgm:prSet presAssocID="{F3478A35-1D6B-4879-B347-F23D285E0432}" presName="sibTrans" presStyleLbl="sibTrans2D1" presStyleIdx="0" presStyleCnt="0"/>
      <dgm:spPr/>
    </dgm:pt>
    <dgm:pt modelId="{7EF41C26-FDB7-40C4-B538-BC24FC0E743E}" type="pres">
      <dgm:prSet presAssocID="{D9B547F3-C7D8-456F-8D7B-1D5F4B0E8D0C}" presName="compNode" presStyleCnt="0"/>
      <dgm:spPr/>
    </dgm:pt>
    <dgm:pt modelId="{B2D2A377-ADD2-41CB-B691-A03C08D110AF}" type="pres">
      <dgm:prSet presAssocID="{D9B547F3-C7D8-456F-8D7B-1D5F4B0E8D0C}" presName="iconBgRect" presStyleLbl="bgShp" presStyleIdx="2" presStyleCnt="3"/>
      <dgm:spPr/>
    </dgm:pt>
    <dgm:pt modelId="{92D7BD4F-908B-49B2-8025-3A3CD6F75104}" type="pres">
      <dgm:prSet presAssocID="{D9B547F3-C7D8-456F-8D7B-1D5F4B0E8D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ud Computing"/>
        </a:ext>
      </dgm:extLst>
    </dgm:pt>
    <dgm:pt modelId="{9842AB10-6B3A-43E4-8034-73920C3C9076}" type="pres">
      <dgm:prSet presAssocID="{D9B547F3-C7D8-456F-8D7B-1D5F4B0E8D0C}" presName="spaceRect" presStyleCnt="0"/>
      <dgm:spPr/>
    </dgm:pt>
    <dgm:pt modelId="{DEC674B8-08B9-4F69-BF12-B912CB89BB48}" type="pres">
      <dgm:prSet presAssocID="{D9B547F3-C7D8-456F-8D7B-1D5F4B0E8D0C}" presName="textRect" presStyleLbl="revTx" presStyleIdx="2" presStyleCnt="3">
        <dgm:presLayoutVars>
          <dgm:chMax val="1"/>
          <dgm:chPref val="1"/>
        </dgm:presLayoutVars>
      </dgm:prSet>
      <dgm:spPr/>
    </dgm:pt>
  </dgm:ptLst>
  <dgm:cxnLst>
    <dgm:cxn modelId="{5307F621-F7D4-4B3A-9C6D-A3F59CEA4F97}" srcId="{64B575F0-8703-4ED7-B28F-0AC755855E0A}" destId="{D9B547F3-C7D8-456F-8D7B-1D5F4B0E8D0C}" srcOrd="2" destOrd="0" parTransId="{103183DE-F9AA-4F6B-B9AC-0BC3EE349BCA}" sibTransId="{09398B39-53E7-4430-B127-DF8D8852E44E}"/>
    <dgm:cxn modelId="{75488B27-A4DF-4A4C-8E73-7661614040E0}" type="presOf" srcId="{83CD659D-8809-466E-9FB9-AF849F79BFE5}" destId="{DA8029E1-1E82-4EAC-8688-CD1D67248E2D}" srcOrd="0" destOrd="0" presId="urn:microsoft.com/office/officeart/2018/2/layout/IconCircleList"/>
    <dgm:cxn modelId="{9253CC2A-8C49-44FB-923F-D7727A946AE8}" type="presOf" srcId="{64B575F0-8703-4ED7-B28F-0AC755855E0A}" destId="{5E89B5FA-B39D-4904-8962-86E6FFC38C20}" srcOrd="0" destOrd="0" presId="urn:microsoft.com/office/officeart/2018/2/layout/IconCircleList"/>
    <dgm:cxn modelId="{5CBA3939-C0B5-4E7F-8615-5E0476E9056B}" type="presOf" srcId="{D9B547F3-C7D8-456F-8D7B-1D5F4B0E8D0C}" destId="{DEC674B8-08B9-4F69-BF12-B912CB89BB48}" srcOrd="0" destOrd="0" presId="urn:microsoft.com/office/officeart/2018/2/layout/IconCircleList"/>
    <dgm:cxn modelId="{5ABC335B-5588-450A-AC77-D4910BF2F779}" srcId="{64B575F0-8703-4ED7-B28F-0AC755855E0A}" destId="{83CD659D-8809-466E-9FB9-AF849F79BFE5}" srcOrd="0" destOrd="0" parTransId="{A2018EA7-1FD0-4065-89A1-307EBB03BC91}" sibTransId="{68EB6E91-53E1-47CE-92CC-2A4367E0AE27}"/>
    <dgm:cxn modelId="{F8642D4F-34D3-4C7B-9C7E-0D98851D37FD}" type="presOf" srcId="{5E44E33A-48F4-4590-B0CC-30B7D885D101}" destId="{D94F62B6-0855-4880-9DB1-F2885AA13BB8}" srcOrd="0" destOrd="0" presId="urn:microsoft.com/office/officeart/2018/2/layout/IconCircleList"/>
    <dgm:cxn modelId="{670D0D82-A8AB-47E3-94A4-04206E7A5872}" type="presOf" srcId="{68EB6E91-53E1-47CE-92CC-2A4367E0AE27}" destId="{B4BA5A54-AE17-47A0-91D9-62976EC98C9E}" srcOrd="0" destOrd="0" presId="urn:microsoft.com/office/officeart/2018/2/layout/IconCircleList"/>
    <dgm:cxn modelId="{4A94DAB5-3B3E-4761-A68B-4B990CB40BF5}" type="presOf" srcId="{F3478A35-1D6B-4879-B347-F23D285E0432}" destId="{FAB7A8A9-8A73-4AFA-BD19-858287812D6C}" srcOrd="0" destOrd="0" presId="urn:microsoft.com/office/officeart/2018/2/layout/IconCircleList"/>
    <dgm:cxn modelId="{2FB9DDE1-6087-42F7-AD04-739CE85805E0}" srcId="{64B575F0-8703-4ED7-B28F-0AC755855E0A}" destId="{5E44E33A-48F4-4590-B0CC-30B7D885D101}" srcOrd="1" destOrd="0" parTransId="{5BE1F534-18B6-4195-8968-4E799B17DDC5}" sibTransId="{F3478A35-1D6B-4879-B347-F23D285E0432}"/>
    <dgm:cxn modelId="{FD830545-5D3F-47B1-80F1-9CFBCC485608}" type="presParOf" srcId="{5E89B5FA-B39D-4904-8962-86E6FFC38C20}" destId="{FB549401-C1AC-4C60-BDC9-189D84F8B5DB}" srcOrd="0" destOrd="0" presId="urn:microsoft.com/office/officeart/2018/2/layout/IconCircleList"/>
    <dgm:cxn modelId="{EDA821C2-F988-4BB9-B904-70877D09C37B}" type="presParOf" srcId="{FB549401-C1AC-4C60-BDC9-189D84F8B5DB}" destId="{E80F6DFC-9992-445E-B8D5-0734BC7326E5}" srcOrd="0" destOrd="0" presId="urn:microsoft.com/office/officeart/2018/2/layout/IconCircleList"/>
    <dgm:cxn modelId="{BCC73A74-69DE-4FE9-BAF8-59A961DDBB20}" type="presParOf" srcId="{E80F6DFC-9992-445E-B8D5-0734BC7326E5}" destId="{35BD1EBC-4804-4D84-8D8A-DC5CDFC2FFF6}" srcOrd="0" destOrd="0" presId="urn:microsoft.com/office/officeart/2018/2/layout/IconCircleList"/>
    <dgm:cxn modelId="{FF3EAFA0-DA73-4638-8BA9-C474E2EBA3D9}" type="presParOf" srcId="{E80F6DFC-9992-445E-B8D5-0734BC7326E5}" destId="{52F1F5BD-F8E6-4D68-B23F-1FE910DE5296}" srcOrd="1" destOrd="0" presId="urn:microsoft.com/office/officeart/2018/2/layout/IconCircleList"/>
    <dgm:cxn modelId="{D503A633-A350-4EB2-A0E7-FD631750A6E0}" type="presParOf" srcId="{E80F6DFC-9992-445E-B8D5-0734BC7326E5}" destId="{D319BAE6-60F3-4EFD-8F42-B466BD0032FA}" srcOrd="2" destOrd="0" presId="urn:microsoft.com/office/officeart/2018/2/layout/IconCircleList"/>
    <dgm:cxn modelId="{03C65FD3-F2DE-4759-A4B2-165E2FC9E9C6}" type="presParOf" srcId="{E80F6DFC-9992-445E-B8D5-0734BC7326E5}" destId="{DA8029E1-1E82-4EAC-8688-CD1D67248E2D}" srcOrd="3" destOrd="0" presId="urn:microsoft.com/office/officeart/2018/2/layout/IconCircleList"/>
    <dgm:cxn modelId="{AF1E9DA4-1E2A-4F6B-BC8A-86548489E4A4}" type="presParOf" srcId="{FB549401-C1AC-4C60-BDC9-189D84F8B5DB}" destId="{B4BA5A54-AE17-47A0-91D9-62976EC98C9E}" srcOrd="1" destOrd="0" presId="urn:microsoft.com/office/officeart/2018/2/layout/IconCircleList"/>
    <dgm:cxn modelId="{4A53911F-5D56-43BF-BA85-C0172070EAE4}" type="presParOf" srcId="{FB549401-C1AC-4C60-BDC9-189D84F8B5DB}" destId="{7DC9E4FE-5A09-412F-8044-26AE99C65897}" srcOrd="2" destOrd="0" presId="urn:microsoft.com/office/officeart/2018/2/layout/IconCircleList"/>
    <dgm:cxn modelId="{8AD68D16-7C4E-4773-A8C3-F72E8C6D6522}" type="presParOf" srcId="{7DC9E4FE-5A09-412F-8044-26AE99C65897}" destId="{34031275-5FBB-4160-9181-E3C90003AEDD}" srcOrd="0" destOrd="0" presId="urn:microsoft.com/office/officeart/2018/2/layout/IconCircleList"/>
    <dgm:cxn modelId="{1A158235-7D3F-439F-B71E-78CB25E6ECD5}" type="presParOf" srcId="{7DC9E4FE-5A09-412F-8044-26AE99C65897}" destId="{6D6C3466-9D28-4876-8C58-2DF0CF9F9F20}" srcOrd="1" destOrd="0" presId="urn:microsoft.com/office/officeart/2018/2/layout/IconCircleList"/>
    <dgm:cxn modelId="{1A945CB6-5E3A-4A1C-A333-D19FF224812C}" type="presParOf" srcId="{7DC9E4FE-5A09-412F-8044-26AE99C65897}" destId="{6F7643DC-8509-4D4F-9A27-23D56A4F81B0}" srcOrd="2" destOrd="0" presId="urn:microsoft.com/office/officeart/2018/2/layout/IconCircleList"/>
    <dgm:cxn modelId="{BFAE15D1-731B-4842-A368-E17B50973A29}" type="presParOf" srcId="{7DC9E4FE-5A09-412F-8044-26AE99C65897}" destId="{D94F62B6-0855-4880-9DB1-F2885AA13BB8}" srcOrd="3" destOrd="0" presId="urn:microsoft.com/office/officeart/2018/2/layout/IconCircleList"/>
    <dgm:cxn modelId="{4093C94D-F9E3-45B9-A428-0DCE278D90F8}" type="presParOf" srcId="{FB549401-C1AC-4C60-BDC9-189D84F8B5DB}" destId="{FAB7A8A9-8A73-4AFA-BD19-858287812D6C}" srcOrd="3" destOrd="0" presId="urn:microsoft.com/office/officeart/2018/2/layout/IconCircleList"/>
    <dgm:cxn modelId="{6CD1DEAA-0C3F-4594-BDA3-421891611537}" type="presParOf" srcId="{FB549401-C1AC-4C60-BDC9-189D84F8B5DB}" destId="{7EF41C26-FDB7-40C4-B538-BC24FC0E743E}" srcOrd="4" destOrd="0" presId="urn:microsoft.com/office/officeart/2018/2/layout/IconCircleList"/>
    <dgm:cxn modelId="{E9AFA177-AD7A-4D11-91DD-39F81194EC90}" type="presParOf" srcId="{7EF41C26-FDB7-40C4-B538-BC24FC0E743E}" destId="{B2D2A377-ADD2-41CB-B691-A03C08D110AF}" srcOrd="0" destOrd="0" presId="urn:microsoft.com/office/officeart/2018/2/layout/IconCircleList"/>
    <dgm:cxn modelId="{1635C087-D06E-4DB8-BCEE-E41E0388A699}" type="presParOf" srcId="{7EF41C26-FDB7-40C4-B538-BC24FC0E743E}" destId="{92D7BD4F-908B-49B2-8025-3A3CD6F75104}" srcOrd="1" destOrd="0" presId="urn:microsoft.com/office/officeart/2018/2/layout/IconCircleList"/>
    <dgm:cxn modelId="{E1A4B001-B098-43E5-AB25-37F1AB5609B6}" type="presParOf" srcId="{7EF41C26-FDB7-40C4-B538-BC24FC0E743E}" destId="{9842AB10-6B3A-43E4-8034-73920C3C9076}" srcOrd="2" destOrd="0" presId="urn:microsoft.com/office/officeart/2018/2/layout/IconCircleList"/>
    <dgm:cxn modelId="{163BA890-1666-4759-ACC9-606476D97D84}" type="presParOf" srcId="{7EF41C26-FDB7-40C4-B538-BC24FC0E743E}" destId="{DEC674B8-08B9-4F69-BF12-B912CB89BB4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4A551-F1D2-4F36-8469-A55EF1BDFC66}"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94173056-0D8B-41D0-A796-BB34345AC025}">
      <dgm:prSet/>
      <dgm:spPr/>
      <dgm:t>
        <a:bodyPr/>
        <a:lstStyle/>
        <a:p>
          <a:r>
            <a:rPr lang="ru-RU" dirty="0" err="1">
              <a:latin typeface="Times New Roman" panose="02020603050405020304" pitchFamily="18" charset="0"/>
              <a:cs typeface="Times New Roman" panose="02020603050405020304" pitchFamily="18" charset="0"/>
            </a:rPr>
            <a:t>Тағам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өңдеу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модификацияланған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организмдер</a:t>
          </a:r>
          <a:r>
            <a:rPr lang="ru-RU" dirty="0">
              <a:latin typeface="Times New Roman" panose="02020603050405020304" pitchFamily="18" charset="0"/>
              <a:cs typeface="Times New Roman" panose="02020603050405020304" pitchFamily="18" charset="0"/>
            </a:rPr>
            <a:t> (ТМО-ПЖӨ) </a:t>
          </a:r>
          <a:r>
            <a:rPr lang="ru-RU" dirty="0" err="1">
              <a:latin typeface="Times New Roman" panose="02020603050405020304" pitchFamily="18" charset="0"/>
              <a:cs typeface="Times New Roman" panose="02020603050405020304" pitchFamily="18" charset="0"/>
            </a:rPr>
            <a:t>ауыл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шаруашылығындағы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маңызды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өнімдер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Алдын</a:t>
          </a:r>
          <a:r>
            <a:rPr lang="ru-RU" dirty="0">
              <a:latin typeface="Times New Roman" panose="02020603050405020304" pitchFamily="18" charset="0"/>
              <a:cs typeface="Times New Roman" panose="02020603050405020304" pitchFamily="18" charset="0"/>
            </a:rPr>
            <a:t> ала </a:t>
          </a:r>
          <a:r>
            <a:rPr lang="ru-RU" dirty="0" err="1">
              <a:latin typeface="Times New Roman" panose="02020603050405020304" pitchFamily="18" charset="0"/>
              <a:cs typeface="Times New Roman" panose="02020603050405020304" pitchFamily="18" charset="0"/>
            </a:rPr>
            <a:t>ақпараттандырылған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келісім</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AIA) </a:t>
          </a:r>
          <a:r>
            <a:rPr lang="ru-RU" dirty="0" err="1">
              <a:latin typeface="Times New Roman" panose="02020603050405020304" pitchFamily="18" charset="0"/>
              <a:cs typeface="Times New Roman" panose="02020603050405020304" pitchFamily="18" charset="0"/>
            </a:rPr>
            <a:t>рәсімінің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орнына</a:t>
          </a:r>
          <a:r>
            <a:rPr lang="ru-RU" dirty="0">
              <a:latin typeface="Times New Roman" panose="02020603050405020304" pitchFamily="18" charset="0"/>
              <a:cs typeface="Times New Roman" panose="02020603050405020304" pitchFamily="18" charset="0"/>
            </a:rPr>
            <a:t> ТМО-ПЖӨ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жеңілдетілген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трансшекаралық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тасымалдау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рәсімі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рәсім</a:t>
          </a:r>
          <a:r>
            <a:rPr lang="ru-RU" dirty="0">
              <a:latin typeface="Times New Roman" panose="02020603050405020304" pitchFamily="18" charset="0"/>
              <a:cs typeface="Times New Roman" panose="02020603050405020304" pitchFamily="18" charset="0"/>
            </a:rPr>
            <a:t> ТМО-</a:t>
          </a:r>
          <a:r>
            <a:rPr lang="ru-RU" dirty="0" err="1">
              <a:latin typeface="Times New Roman" panose="02020603050405020304" pitchFamily="18" charset="0"/>
              <a:cs typeface="Times New Roman" panose="02020603050405020304" pitchFamily="18" charset="0"/>
            </a:rPr>
            <a:t>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қабылдағаннан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a:t>
          </a:r>
          <a:r>
            <a:rPr lang="ru-RU" dirty="0">
              <a:latin typeface="Times New Roman" panose="02020603050405020304" pitchFamily="18" charset="0"/>
              <a:cs typeface="Times New Roman" panose="02020603050405020304" pitchFamily="18" charset="0"/>
            </a:rPr>
            <a:t>, 15 </a:t>
          </a:r>
          <a:r>
            <a:rPr lang="ru-RU" dirty="0" err="1">
              <a:latin typeface="Times New Roman" panose="02020603050405020304" pitchFamily="18" charset="0"/>
              <a:cs typeface="Times New Roman" panose="02020603050405020304" pitchFamily="18" charset="0"/>
            </a:rPr>
            <a:t>күн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қауіпсіздік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жөніндегі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тараптарды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хабардар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көздейді</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30A472B9-C127-43A2-82CF-9B7003ABAA15}" type="parTrans" cxnId="{BADCBD34-D4B1-450D-A222-6505A2370F95}">
      <dgm:prSet/>
      <dgm:spPr/>
      <dgm:t>
        <a:bodyPr/>
        <a:lstStyle/>
        <a:p>
          <a:endParaRPr lang="en-US"/>
        </a:p>
      </dgm:t>
    </dgm:pt>
    <dgm:pt modelId="{B53DF434-B4B4-4CE5-8FBC-DD27CF6ACB2C}" type="sibTrans" cxnId="{BADCBD34-D4B1-450D-A222-6505A2370F95}">
      <dgm:prSet/>
      <dgm:spPr/>
      <dgm:t>
        <a:bodyPr/>
        <a:lstStyle/>
        <a:p>
          <a:endParaRPr lang="en-US"/>
        </a:p>
      </dgm:t>
    </dgm:pt>
    <dgm:pt modelId="{249B2875-6515-4693-B8D2-FB330EB194E5}">
      <dgm:prSet/>
      <dgm:spPr/>
      <dgm:t>
        <a:bodyPr/>
        <a:lstStyle/>
        <a:p>
          <a:r>
            <a:rPr lang="ru-RU" dirty="0">
              <a:latin typeface="Times New Roman" panose="02020603050405020304" pitchFamily="18" charset="0"/>
              <a:cs typeface="Times New Roman" panose="02020603050405020304" pitchFamily="18" charset="0"/>
            </a:rPr>
            <a:t>ТМО-ПЖӨ </a:t>
          </a:r>
          <a:r>
            <a:rPr lang="ru-RU" dirty="0" err="1">
              <a:latin typeface="Times New Roman" panose="02020603050405020304" pitchFamily="18" charset="0"/>
              <a:cs typeface="Times New Roman" panose="02020603050405020304" pitchFamily="18" charset="0"/>
            </a:rPr>
            <a:t>импортын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бас </a:t>
          </a:r>
          <a:r>
            <a:rPr lang="ru-RU" dirty="0" err="1">
              <a:latin typeface="Times New Roman" panose="02020603050405020304" pitchFamily="18" charset="0"/>
              <a:cs typeface="Times New Roman" panose="02020603050405020304" pitchFamily="18" charset="0"/>
            </a:rPr>
            <a:t>тарту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шешімдер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тараптың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нормативтік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базасына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Протокол </a:t>
          </a:r>
          <a:r>
            <a:rPr lang="ru-RU" dirty="0" err="1">
              <a:latin typeface="Times New Roman" panose="02020603050405020304" pitchFamily="18" charset="0"/>
              <a:cs typeface="Times New Roman" panose="02020603050405020304" pitchFamily="18" charset="0"/>
            </a:rPr>
            <a:t>мақсаттарына</a:t>
          </a:r>
          <a:r>
            <a:rPr lang="ru-RU" dirty="0">
              <a:latin typeface="Times New Roman" panose="02020603050405020304" pitchFamily="18" charset="0"/>
              <a:cs typeface="Times New Roman" panose="02020603050405020304" pitchFamily="18" charset="0"/>
            </a:rPr>
            <a:t> сай </a:t>
          </a:r>
          <a:r>
            <a:rPr lang="ru-RU" dirty="0" err="1">
              <a:latin typeface="Times New Roman" panose="02020603050405020304" pitchFamily="18" charset="0"/>
              <a:cs typeface="Times New Roman" panose="02020603050405020304" pitchFamily="18" charset="0"/>
            </a:rPr>
            <a:t>қабылданады.Егер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дамушы</a:t>
          </a:r>
          <a:r>
            <a:rPr lang="ru-RU" dirty="0">
              <a:latin typeface="Times New Roman" panose="02020603050405020304" pitchFamily="18" charset="0"/>
              <a:cs typeface="Times New Roman" panose="02020603050405020304" pitchFamily="18" charset="0"/>
            </a:rPr>
            <a:t> ел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экономикасы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өтпелі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кезеңдегі</a:t>
          </a:r>
          <a:r>
            <a:rPr lang="ru-RU" dirty="0">
              <a:latin typeface="Times New Roman" panose="02020603050405020304" pitchFamily="18" charset="0"/>
              <a:cs typeface="Times New Roman" panose="02020603050405020304" pitchFamily="18" charset="0"/>
            </a:rPr>
            <a:t> ел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нормативтік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қауіпсіздік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жөніндегі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алғашқы</a:t>
          </a:r>
          <a:r>
            <a:rPr lang="ru-RU" dirty="0">
              <a:latin typeface="Times New Roman" panose="02020603050405020304" pitchFamily="18" charset="0"/>
              <a:cs typeface="Times New Roman" panose="02020603050405020304" pitchFamily="18" charset="0"/>
            </a:rPr>
            <a:t> ТМО-ПЖӨ импорты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шешімдері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тәуекелді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бағалау</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уақыт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шеңберінде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қабылданатынын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мәлімдей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алады</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B55739BA-6AB8-4D8D-98E9-AE2305DB9586}" type="parTrans" cxnId="{083D5933-C2DE-4203-AB99-BACE2BFAEE05}">
      <dgm:prSet/>
      <dgm:spPr/>
      <dgm:t>
        <a:bodyPr/>
        <a:lstStyle/>
        <a:p>
          <a:endParaRPr lang="en-US"/>
        </a:p>
      </dgm:t>
    </dgm:pt>
    <dgm:pt modelId="{FA06F2D1-9AC3-4342-908F-17BF9BEB2F08}" type="sibTrans" cxnId="{083D5933-C2DE-4203-AB99-BACE2BFAEE05}">
      <dgm:prSet/>
      <dgm:spPr/>
      <dgm:t>
        <a:bodyPr/>
        <a:lstStyle/>
        <a:p>
          <a:endParaRPr lang="en-US"/>
        </a:p>
      </dgm:t>
    </dgm:pt>
    <dgm:pt modelId="{8EC89D2F-1A06-42D6-9BF9-C2E9D88BD749}" type="pres">
      <dgm:prSet presAssocID="{4C54A551-F1D2-4F36-8469-A55EF1BDFC66}" presName="Name0" presStyleCnt="0">
        <dgm:presLayoutVars>
          <dgm:dir/>
          <dgm:resizeHandles val="exact"/>
        </dgm:presLayoutVars>
      </dgm:prSet>
      <dgm:spPr/>
    </dgm:pt>
    <dgm:pt modelId="{DE9E4486-F4DA-43A2-8551-1C85032E862F}" type="pres">
      <dgm:prSet presAssocID="{94173056-0D8B-41D0-A796-BB34345AC025}" presName="node" presStyleLbl="node1" presStyleIdx="0" presStyleCnt="2">
        <dgm:presLayoutVars>
          <dgm:bulletEnabled val="1"/>
        </dgm:presLayoutVars>
      </dgm:prSet>
      <dgm:spPr/>
    </dgm:pt>
    <dgm:pt modelId="{DE2D2CD0-3DE4-4064-B307-289B2ECD4098}" type="pres">
      <dgm:prSet presAssocID="{B53DF434-B4B4-4CE5-8FBC-DD27CF6ACB2C}" presName="sibTrans" presStyleLbl="sibTrans2D1" presStyleIdx="0" presStyleCnt="1"/>
      <dgm:spPr/>
    </dgm:pt>
    <dgm:pt modelId="{39ED5670-0137-4DBF-B5AE-72449EECE896}" type="pres">
      <dgm:prSet presAssocID="{B53DF434-B4B4-4CE5-8FBC-DD27CF6ACB2C}" presName="connectorText" presStyleLbl="sibTrans2D1" presStyleIdx="0" presStyleCnt="1"/>
      <dgm:spPr/>
    </dgm:pt>
    <dgm:pt modelId="{023ACDEA-E0F9-43D0-99B3-A57C88A3113C}" type="pres">
      <dgm:prSet presAssocID="{249B2875-6515-4693-B8D2-FB330EB194E5}" presName="node" presStyleLbl="node1" presStyleIdx="1" presStyleCnt="2">
        <dgm:presLayoutVars>
          <dgm:bulletEnabled val="1"/>
        </dgm:presLayoutVars>
      </dgm:prSet>
      <dgm:spPr/>
    </dgm:pt>
  </dgm:ptLst>
  <dgm:cxnLst>
    <dgm:cxn modelId="{777D192A-A5FE-44C4-B639-1464BA09E03A}" type="presOf" srcId="{249B2875-6515-4693-B8D2-FB330EB194E5}" destId="{023ACDEA-E0F9-43D0-99B3-A57C88A3113C}" srcOrd="0" destOrd="0" presId="urn:microsoft.com/office/officeart/2005/8/layout/process1"/>
    <dgm:cxn modelId="{083D5933-C2DE-4203-AB99-BACE2BFAEE05}" srcId="{4C54A551-F1D2-4F36-8469-A55EF1BDFC66}" destId="{249B2875-6515-4693-B8D2-FB330EB194E5}" srcOrd="1" destOrd="0" parTransId="{B55739BA-6AB8-4D8D-98E9-AE2305DB9586}" sibTransId="{FA06F2D1-9AC3-4342-908F-17BF9BEB2F08}"/>
    <dgm:cxn modelId="{E1428334-0FBA-48FA-8B53-ECFEB03A0F1E}" type="presOf" srcId="{4C54A551-F1D2-4F36-8469-A55EF1BDFC66}" destId="{8EC89D2F-1A06-42D6-9BF9-C2E9D88BD749}" srcOrd="0" destOrd="0" presId="urn:microsoft.com/office/officeart/2005/8/layout/process1"/>
    <dgm:cxn modelId="{BADCBD34-D4B1-450D-A222-6505A2370F95}" srcId="{4C54A551-F1D2-4F36-8469-A55EF1BDFC66}" destId="{94173056-0D8B-41D0-A796-BB34345AC025}" srcOrd="0" destOrd="0" parTransId="{30A472B9-C127-43A2-82CF-9B7003ABAA15}" sibTransId="{B53DF434-B4B4-4CE5-8FBC-DD27CF6ACB2C}"/>
    <dgm:cxn modelId="{DEABB85C-05D2-47D2-8E57-6AEADFB8ACFD}" type="presOf" srcId="{B53DF434-B4B4-4CE5-8FBC-DD27CF6ACB2C}" destId="{39ED5670-0137-4DBF-B5AE-72449EECE896}" srcOrd="1" destOrd="0" presId="urn:microsoft.com/office/officeart/2005/8/layout/process1"/>
    <dgm:cxn modelId="{4CD8D784-27DC-4213-80D9-70A91EB34A8D}" type="presOf" srcId="{94173056-0D8B-41D0-A796-BB34345AC025}" destId="{DE9E4486-F4DA-43A2-8551-1C85032E862F}" srcOrd="0" destOrd="0" presId="urn:microsoft.com/office/officeart/2005/8/layout/process1"/>
    <dgm:cxn modelId="{28DBCBE4-91DC-4B6A-B7C6-15EA028BB4D7}" type="presOf" srcId="{B53DF434-B4B4-4CE5-8FBC-DD27CF6ACB2C}" destId="{DE2D2CD0-3DE4-4064-B307-289B2ECD4098}" srcOrd="0" destOrd="0" presId="urn:microsoft.com/office/officeart/2005/8/layout/process1"/>
    <dgm:cxn modelId="{FCA60D8F-26C2-4E49-843E-BCB0490F3926}" type="presParOf" srcId="{8EC89D2F-1A06-42D6-9BF9-C2E9D88BD749}" destId="{DE9E4486-F4DA-43A2-8551-1C85032E862F}" srcOrd="0" destOrd="0" presId="urn:microsoft.com/office/officeart/2005/8/layout/process1"/>
    <dgm:cxn modelId="{B0262965-07F3-447C-BD8A-AB2C228BECFD}" type="presParOf" srcId="{8EC89D2F-1A06-42D6-9BF9-C2E9D88BD749}" destId="{DE2D2CD0-3DE4-4064-B307-289B2ECD4098}" srcOrd="1" destOrd="0" presId="urn:microsoft.com/office/officeart/2005/8/layout/process1"/>
    <dgm:cxn modelId="{FD22DBC2-88E9-4108-8379-59A22FEC7098}" type="presParOf" srcId="{DE2D2CD0-3DE4-4064-B307-289B2ECD4098}" destId="{39ED5670-0137-4DBF-B5AE-72449EECE896}" srcOrd="0" destOrd="0" presId="urn:microsoft.com/office/officeart/2005/8/layout/process1"/>
    <dgm:cxn modelId="{D1557DF2-BEE1-4A5D-8709-826709875E12}" type="presParOf" srcId="{8EC89D2F-1A06-42D6-9BF9-C2E9D88BD749}" destId="{023ACDEA-E0F9-43D0-99B3-A57C88A3113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418665-3EE1-41B9-92F2-7825E6CA9EA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D92841B-CE42-4B22-97CF-D8ADF7B32898}">
      <dgm:prSet/>
      <dgm:spPr/>
      <dgm:t>
        <a:bodyPr/>
        <a:lstStyle/>
        <a:p>
          <a:r>
            <a:rPr lang="ru-RU" dirty="0">
              <a:latin typeface="Times New Roman" panose="02020603050405020304" pitchFamily="18" charset="0"/>
              <a:cs typeface="Times New Roman" panose="02020603050405020304" pitchFamily="18" charset="0"/>
            </a:rPr>
            <a:t>Протокол </a:t>
          </a:r>
          <a:r>
            <a:rPr lang="ru-RU" dirty="0" err="1">
              <a:latin typeface="Times New Roman" panose="02020603050405020304" pitchFamily="18" charset="0"/>
              <a:cs typeface="Times New Roman" panose="02020603050405020304" pitchFamily="18" charset="0"/>
            </a:rPr>
            <a:t>тірі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модификацияланған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организмдердің</a:t>
          </a:r>
          <a:r>
            <a:rPr lang="ru-RU" dirty="0">
              <a:latin typeface="Times New Roman" panose="02020603050405020304" pitchFamily="18" charset="0"/>
              <a:cs typeface="Times New Roman" panose="02020603050405020304" pitchFamily="18" charset="0"/>
            </a:rPr>
            <a:t> (ТМО) </a:t>
          </a:r>
          <a:r>
            <a:rPr lang="ru-RU" dirty="0" err="1">
              <a:latin typeface="Times New Roman" panose="02020603050405020304" pitchFamily="18" charset="0"/>
              <a:cs typeface="Times New Roman" panose="02020603050405020304" pitchFamily="18" charset="0"/>
            </a:rPr>
            <a:t>қауіпсіз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трансшекаралық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тасымалдау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тәртібін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тасымалдау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қаптау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сәйкестендіру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тарап</a:t>
          </a:r>
          <a:r>
            <a:rPr lang="ru-RU" dirty="0">
              <a:latin typeface="Times New Roman" panose="02020603050405020304" pitchFamily="18" charset="0"/>
              <a:cs typeface="Times New Roman" panose="02020603050405020304" pitchFamily="18" charset="0"/>
            </a:rPr>
            <a:t> ТМО-</a:t>
          </a:r>
          <a:r>
            <a:rPr lang="ru-RU" dirty="0" err="1">
              <a:latin typeface="Times New Roman" panose="02020603050405020304" pitchFamily="18" charset="0"/>
              <a:cs typeface="Times New Roman" panose="02020603050405020304" pitchFamily="18" charset="0"/>
            </a:rPr>
            <a:t>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сәйкестендіретін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тасымалдауды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асыратын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деректерін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құжаттаманы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міндетті</a:t>
          </a:r>
          <a:r>
            <a:rPr lang="ru-RU" dirty="0">
              <a:latin typeface="Times New Roman" panose="02020603050405020304" pitchFamily="18" charset="0"/>
              <a:cs typeface="Times New Roman" panose="02020603050405020304" pitchFamily="18" charset="0"/>
            </a:rPr>
            <a:t>. 2000 </a:t>
          </a:r>
          <a:r>
            <a:rPr lang="ru-RU" dirty="0" err="1">
              <a:latin typeface="Times New Roman" panose="02020603050405020304" pitchFamily="18" charset="0"/>
              <a:cs typeface="Times New Roman" panose="02020603050405020304" pitchFamily="18" charset="0"/>
            </a:rPr>
            <a:t>жылғы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Биоқауіпсіздік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жөніндегі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Картахен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Протоколының</a:t>
          </a:r>
          <a:r>
            <a:rPr lang="ru-RU" dirty="0">
              <a:latin typeface="Times New Roman" panose="02020603050405020304" pitchFamily="18" charset="0"/>
              <a:cs typeface="Times New Roman" panose="02020603050405020304" pitchFamily="18" charset="0"/>
            </a:rPr>
            <a:t> 18-бабында </a:t>
          </a:r>
          <a:r>
            <a:rPr lang="ru-RU" dirty="0" err="1">
              <a:latin typeface="Times New Roman" panose="02020603050405020304" pitchFamily="18" charset="0"/>
              <a:cs typeface="Times New Roman" panose="02020603050405020304" pitchFamily="18" charset="0"/>
            </a:rPr>
            <a:t>тамақ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өңдеуге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ТМО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Протоколдың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басқару</a:t>
          </a:r>
          <a:r>
            <a:rPr lang="ru-RU" dirty="0">
              <a:latin typeface="Times New Roman" panose="02020603050405020304" pitchFamily="18" charset="0"/>
              <a:cs typeface="Times New Roman" panose="02020603050405020304" pitchFamily="18" charset="0"/>
            </a:rPr>
            <a:t> органы </a:t>
          </a:r>
          <a:r>
            <a:rPr lang="ru-RU" dirty="0" err="1">
              <a:latin typeface="Times New Roman" panose="02020603050405020304" pitchFamily="18" charset="0"/>
              <a:cs typeface="Times New Roman" panose="02020603050405020304" pitchFamily="18" charset="0"/>
            </a:rPr>
            <a:t>қарайды</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02D2FC98-6011-4AB1-B82F-3A222DB23690}" type="parTrans" cxnId="{7EDF3CF4-7FCC-4610-BEB9-74BBF846D64F}">
      <dgm:prSet/>
      <dgm:spPr/>
      <dgm:t>
        <a:bodyPr/>
        <a:lstStyle/>
        <a:p>
          <a:endParaRPr lang="en-US"/>
        </a:p>
      </dgm:t>
    </dgm:pt>
    <dgm:pt modelId="{BB18678D-624B-4DFA-98D5-3D4DB257D975}" type="sibTrans" cxnId="{7EDF3CF4-7FCC-4610-BEB9-74BBF846D64F}">
      <dgm:prSet/>
      <dgm:spPr/>
      <dgm:t>
        <a:bodyPr/>
        <a:lstStyle/>
        <a:p>
          <a:endParaRPr lang="en-US"/>
        </a:p>
      </dgm:t>
    </dgm:pt>
    <dgm:pt modelId="{F66414FD-702C-41B6-A3A8-0768EB2952CA}">
      <dgm:prSet/>
      <dgm:spPr/>
      <dgm:t>
        <a:bodyPr/>
        <a:lstStyle/>
        <a:p>
          <a:r>
            <a:rPr lang="ru-RU" dirty="0" err="1">
              <a:latin typeface="Times New Roman" panose="02020603050405020304" pitchFamily="18" charset="0"/>
              <a:cs typeface="Times New Roman" panose="02020603050405020304" pitchFamily="18" charset="0"/>
            </a:rPr>
            <a:t>Тараптардың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алғашқы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отырысында</a:t>
          </a:r>
          <a:r>
            <a:rPr lang="ru-RU" dirty="0">
              <a:latin typeface="Times New Roman" panose="02020603050405020304" pitchFamily="18" charset="0"/>
              <a:cs typeface="Times New Roman" panose="02020603050405020304" pitchFamily="18" charset="0"/>
            </a:rPr>
            <a:t> ТМО-</a:t>
          </a:r>
          <a:r>
            <a:rPr lang="ru-RU" dirty="0" err="1">
              <a:latin typeface="Times New Roman" panose="02020603050405020304" pitchFamily="18" charset="0"/>
              <a:cs typeface="Times New Roman" panose="02020603050405020304" pitchFamily="18" charset="0"/>
            </a:rPr>
            <a:t>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санаттарын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сәйкестендіру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анықталды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отырыста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өңдеуге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ТМО-</a:t>
          </a:r>
          <a:r>
            <a:rPr lang="ru-RU" dirty="0" err="1">
              <a:latin typeface="Times New Roman" panose="02020603050405020304" pitchFamily="18" charset="0"/>
              <a:cs typeface="Times New Roman" panose="02020603050405020304" pitchFamily="18" charset="0"/>
            </a:rPr>
            <a:t>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сәйкестендірудің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келісімге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жеткізілмеді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мәселе</a:t>
          </a:r>
          <a:r>
            <a:rPr lang="ru-RU" dirty="0">
              <a:latin typeface="Times New Roman" panose="02020603050405020304" pitchFamily="18" charset="0"/>
              <a:cs typeface="Times New Roman" panose="02020603050405020304" pitchFamily="18" charset="0"/>
            </a:rPr>
            <a:t> 2006 </a:t>
          </a:r>
          <a:r>
            <a:rPr lang="ru-RU" dirty="0" err="1">
              <a:latin typeface="Times New Roman" panose="02020603050405020304" pitchFamily="18" charset="0"/>
              <a:cs typeface="Times New Roman" panose="02020603050405020304" pitchFamily="18" charset="0"/>
            </a:rPr>
            <a:t>жылғы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наурыз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отырыста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11893FEB-B1C1-4F1D-8F98-E044D274263C}" type="parTrans" cxnId="{4EF529A7-128E-46B1-842D-075DE617CE18}">
      <dgm:prSet/>
      <dgm:spPr/>
      <dgm:t>
        <a:bodyPr/>
        <a:lstStyle/>
        <a:p>
          <a:endParaRPr lang="en-US"/>
        </a:p>
      </dgm:t>
    </dgm:pt>
    <dgm:pt modelId="{AE4366D6-5AA6-4B47-90EF-5745A16E8FB2}" type="sibTrans" cxnId="{4EF529A7-128E-46B1-842D-075DE617CE18}">
      <dgm:prSet/>
      <dgm:spPr/>
      <dgm:t>
        <a:bodyPr/>
        <a:lstStyle/>
        <a:p>
          <a:endParaRPr lang="en-US"/>
        </a:p>
      </dgm:t>
    </dgm:pt>
    <dgm:pt modelId="{A1A97560-5A81-4880-8F6F-F7A2FB1184B0}" type="pres">
      <dgm:prSet presAssocID="{DD418665-3EE1-41B9-92F2-7825E6CA9EA2}" presName="hierChild1" presStyleCnt="0">
        <dgm:presLayoutVars>
          <dgm:chPref val="1"/>
          <dgm:dir/>
          <dgm:animOne val="branch"/>
          <dgm:animLvl val="lvl"/>
          <dgm:resizeHandles/>
        </dgm:presLayoutVars>
      </dgm:prSet>
      <dgm:spPr/>
    </dgm:pt>
    <dgm:pt modelId="{5CA1383F-2163-47AA-A135-994F88720F9C}" type="pres">
      <dgm:prSet presAssocID="{BD92841B-CE42-4B22-97CF-D8ADF7B32898}" presName="hierRoot1" presStyleCnt="0"/>
      <dgm:spPr/>
    </dgm:pt>
    <dgm:pt modelId="{AFDD30ED-D03B-41BC-A379-716A7F70EE63}" type="pres">
      <dgm:prSet presAssocID="{BD92841B-CE42-4B22-97CF-D8ADF7B32898}" presName="composite" presStyleCnt="0"/>
      <dgm:spPr/>
    </dgm:pt>
    <dgm:pt modelId="{99B8455E-9792-428D-9969-99C9CA0E8555}" type="pres">
      <dgm:prSet presAssocID="{BD92841B-CE42-4B22-97CF-D8ADF7B32898}" presName="background" presStyleLbl="node0" presStyleIdx="0" presStyleCnt="2"/>
      <dgm:spPr/>
    </dgm:pt>
    <dgm:pt modelId="{66718BEE-89C1-4141-ADCF-DA1E4F9F992A}" type="pres">
      <dgm:prSet presAssocID="{BD92841B-CE42-4B22-97CF-D8ADF7B32898}" presName="text" presStyleLbl="fgAcc0" presStyleIdx="0" presStyleCnt="2">
        <dgm:presLayoutVars>
          <dgm:chPref val="3"/>
        </dgm:presLayoutVars>
      </dgm:prSet>
      <dgm:spPr/>
    </dgm:pt>
    <dgm:pt modelId="{984D3ABE-2384-40FE-A618-D4BF7BED2D13}" type="pres">
      <dgm:prSet presAssocID="{BD92841B-CE42-4B22-97CF-D8ADF7B32898}" presName="hierChild2" presStyleCnt="0"/>
      <dgm:spPr/>
    </dgm:pt>
    <dgm:pt modelId="{8036C177-7C63-4EA0-BBAA-F77FF96E6F0C}" type="pres">
      <dgm:prSet presAssocID="{F66414FD-702C-41B6-A3A8-0768EB2952CA}" presName="hierRoot1" presStyleCnt="0"/>
      <dgm:spPr/>
    </dgm:pt>
    <dgm:pt modelId="{2F2F5B24-03DA-49F2-9568-A49EAC36C4F2}" type="pres">
      <dgm:prSet presAssocID="{F66414FD-702C-41B6-A3A8-0768EB2952CA}" presName="composite" presStyleCnt="0"/>
      <dgm:spPr/>
    </dgm:pt>
    <dgm:pt modelId="{C510B0B2-FE1C-4594-9ADF-920CC0B3CF57}" type="pres">
      <dgm:prSet presAssocID="{F66414FD-702C-41B6-A3A8-0768EB2952CA}" presName="background" presStyleLbl="node0" presStyleIdx="1" presStyleCnt="2"/>
      <dgm:spPr/>
    </dgm:pt>
    <dgm:pt modelId="{50E5778D-1B0D-459B-9334-EAD13B691101}" type="pres">
      <dgm:prSet presAssocID="{F66414FD-702C-41B6-A3A8-0768EB2952CA}" presName="text" presStyleLbl="fgAcc0" presStyleIdx="1" presStyleCnt="2">
        <dgm:presLayoutVars>
          <dgm:chPref val="3"/>
        </dgm:presLayoutVars>
      </dgm:prSet>
      <dgm:spPr/>
    </dgm:pt>
    <dgm:pt modelId="{520D3852-6F22-48DD-82D9-F5E62F50A1A0}" type="pres">
      <dgm:prSet presAssocID="{F66414FD-702C-41B6-A3A8-0768EB2952CA}" presName="hierChild2" presStyleCnt="0"/>
      <dgm:spPr/>
    </dgm:pt>
  </dgm:ptLst>
  <dgm:cxnLst>
    <dgm:cxn modelId="{6611912A-2368-4AD8-9086-E0F71AC42376}" type="presOf" srcId="{F66414FD-702C-41B6-A3A8-0768EB2952CA}" destId="{50E5778D-1B0D-459B-9334-EAD13B691101}" srcOrd="0" destOrd="0" presId="urn:microsoft.com/office/officeart/2005/8/layout/hierarchy1"/>
    <dgm:cxn modelId="{9AC8ED69-8FCE-4337-A827-885346AFF0F5}" type="presOf" srcId="{BD92841B-CE42-4B22-97CF-D8ADF7B32898}" destId="{66718BEE-89C1-4141-ADCF-DA1E4F9F992A}" srcOrd="0" destOrd="0" presId="urn:microsoft.com/office/officeart/2005/8/layout/hierarchy1"/>
    <dgm:cxn modelId="{4EF529A7-128E-46B1-842D-075DE617CE18}" srcId="{DD418665-3EE1-41B9-92F2-7825E6CA9EA2}" destId="{F66414FD-702C-41B6-A3A8-0768EB2952CA}" srcOrd="1" destOrd="0" parTransId="{11893FEB-B1C1-4F1D-8F98-E044D274263C}" sibTransId="{AE4366D6-5AA6-4B47-90EF-5745A16E8FB2}"/>
    <dgm:cxn modelId="{F6A715B1-51AF-4776-A0AC-47420D32ADDF}" type="presOf" srcId="{DD418665-3EE1-41B9-92F2-7825E6CA9EA2}" destId="{A1A97560-5A81-4880-8F6F-F7A2FB1184B0}" srcOrd="0" destOrd="0" presId="urn:microsoft.com/office/officeart/2005/8/layout/hierarchy1"/>
    <dgm:cxn modelId="{7EDF3CF4-7FCC-4610-BEB9-74BBF846D64F}" srcId="{DD418665-3EE1-41B9-92F2-7825E6CA9EA2}" destId="{BD92841B-CE42-4B22-97CF-D8ADF7B32898}" srcOrd="0" destOrd="0" parTransId="{02D2FC98-6011-4AB1-B82F-3A222DB23690}" sibTransId="{BB18678D-624B-4DFA-98D5-3D4DB257D975}"/>
    <dgm:cxn modelId="{CC27FBE3-BF07-4491-868A-97DF8FDC1D00}" type="presParOf" srcId="{A1A97560-5A81-4880-8F6F-F7A2FB1184B0}" destId="{5CA1383F-2163-47AA-A135-994F88720F9C}" srcOrd="0" destOrd="0" presId="urn:microsoft.com/office/officeart/2005/8/layout/hierarchy1"/>
    <dgm:cxn modelId="{9E24919A-B97B-4C09-86E4-686E38D29D79}" type="presParOf" srcId="{5CA1383F-2163-47AA-A135-994F88720F9C}" destId="{AFDD30ED-D03B-41BC-A379-716A7F70EE63}" srcOrd="0" destOrd="0" presId="urn:microsoft.com/office/officeart/2005/8/layout/hierarchy1"/>
    <dgm:cxn modelId="{599B38BB-84D7-40C0-BDB4-EC0416C84696}" type="presParOf" srcId="{AFDD30ED-D03B-41BC-A379-716A7F70EE63}" destId="{99B8455E-9792-428D-9969-99C9CA0E8555}" srcOrd="0" destOrd="0" presId="urn:microsoft.com/office/officeart/2005/8/layout/hierarchy1"/>
    <dgm:cxn modelId="{E8FF3101-80E5-47CB-843A-0907B9832C72}" type="presParOf" srcId="{AFDD30ED-D03B-41BC-A379-716A7F70EE63}" destId="{66718BEE-89C1-4141-ADCF-DA1E4F9F992A}" srcOrd="1" destOrd="0" presId="urn:microsoft.com/office/officeart/2005/8/layout/hierarchy1"/>
    <dgm:cxn modelId="{ED4EF3D6-15E3-478C-AE0D-500466A1C32B}" type="presParOf" srcId="{5CA1383F-2163-47AA-A135-994F88720F9C}" destId="{984D3ABE-2384-40FE-A618-D4BF7BED2D13}" srcOrd="1" destOrd="0" presId="urn:microsoft.com/office/officeart/2005/8/layout/hierarchy1"/>
    <dgm:cxn modelId="{5EC270C4-7E6D-4E53-B3B9-357C57DEAE8E}" type="presParOf" srcId="{A1A97560-5A81-4880-8F6F-F7A2FB1184B0}" destId="{8036C177-7C63-4EA0-BBAA-F77FF96E6F0C}" srcOrd="1" destOrd="0" presId="urn:microsoft.com/office/officeart/2005/8/layout/hierarchy1"/>
    <dgm:cxn modelId="{24FCC632-2114-474C-A527-322BD540CDFE}" type="presParOf" srcId="{8036C177-7C63-4EA0-BBAA-F77FF96E6F0C}" destId="{2F2F5B24-03DA-49F2-9568-A49EAC36C4F2}" srcOrd="0" destOrd="0" presId="urn:microsoft.com/office/officeart/2005/8/layout/hierarchy1"/>
    <dgm:cxn modelId="{71C9905A-576D-4C3A-95EB-7951D0E5118C}" type="presParOf" srcId="{2F2F5B24-03DA-49F2-9568-A49EAC36C4F2}" destId="{C510B0B2-FE1C-4594-9ADF-920CC0B3CF57}" srcOrd="0" destOrd="0" presId="urn:microsoft.com/office/officeart/2005/8/layout/hierarchy1"/>
    <dgm:cxn modelId="{2DDEF3E5-BD55-4AF6-9428-5D24A9CB9F7A}" type="presParOf" srcId="{2F2F5B24-03DA-49F2-9568-A49EAC36C4F2}" destId="{50E5778D-1B0D-459B-9334-EAD13B691101}" srcOrd="1" destOrd="0" presId="urn:microsoft.com/office/officeart/2005/8/layout/hierarchy1"/>
    <dgm:cxn modelId="{CBA33A77-2965-4D02-A883-327B023C626B}" type="presParOf" srcId="{8036C177-7C63-4EA0-BBAA-F77FF96E6F0C}" destId="{520D3852-6F22-48DD-82D9-F5E62F50A1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D1EBC-4804-4D84-8D8A-DC5CDFC2FFF6}">
      <dsp:nvSpPr>
        <dsp:cNvPr id="0" name=""/>
        <dsp:cNvSpPr/>
      </dsp:nvSpPr>
      <dsp:spPr>
        <a:xfrm>
          <a:off x="82613" y="1727046"/>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1F5BD-F8E6-4D68-B23F-1FE910DE5296}">
      <dsp:nvSpPr>
        <dsp:cNvPr id="0" name=""/>
        <dsp:cNvSpPr/>
      </dsp:nvSpPr>
      <dsp:spPr>
        <a:xfrm>
          <a:off x="271034" y="1915467"/>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8029E1-1E82-4EAC-8688-CD1D67248E2D}">
      <dsp:nvSpPr>
        <dsp:cNvPr id="0" name=""/>
        <dsp:cNvSpPr/>
      </dsp:nvSpPr>
      <dsp:spPr>
        <a:xfrm>
          <a:off x="1172126"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a:t>
          </a:r>
          <a:r>
            <a:rPr lang="ru-RU" sz="1600" kern="1200" dirty="0" err="1">
              <a:latin typeface="Times New Roman" panose="02020603050405020304" pitchFamily="18" charset="0"/>
              <a:cs typeface="Times New Roman" panose="02020603050405020304" pitchFamily="18" charset="0"/>
            </a:rPr>
            <a:t>Алдын</a:t>
          </a:r>
          <a:r>
            <a:rPr lang="ru-RU" sz="1600" kern="1200" dirty="0">
              <a:latin typeface="Times New Roman" panose="02020603050405020304" pitchFamily="18" charset="0"/>
              <a:cs typeface="Times New Roman" panose="02020603050405020304" pitchFamily="18" charset="0"/>
            </a:rPr>
            <a:t> ала </a:t>
          </a:r>
          <a:r>
            <a:rPr lang="ru-RU" sz="1600" kern="1200" dirty="0" err="1">
              <a:latin typeface="Times New Roman" panose="02020603050405020304" pitchFamily="18" charset="0"/>
              <a:cs typeface="Times New Roman" panose="02020603050405020304" pitchFamily="18" charset="0"/>
            </a:rPr>
            <a:t>ақпараттандырылған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келісім</a:t>
          </a:r>
          <a:r>
            <a:rPr lang="ru-RU" sz="1600" kern="1200" dirty="0">
              <a:latin typeface="Times New Roman" panose="02020603050405020304" pitchFamily="18" charset="0"/>
              <a:cs typeface="Times New Roman" panose="02020603050405020304" pitchFamily="18" charset="0"/>
            </a:rPr>
            <a:t>» (</a:t>
          </a:r>
          <a:r>
            <a:rPr lang="en-US" sz="1600" kern="1200" dirty="0">
              <a:latin typeface="Times New Roman" panose="02020603050405020304" pitchFamily="18" charset="0"/>
              <a:cs typeface="Times New Roman" panose="02020603050405020304" pitchFamily="18" charset="0"/>
            </a:rPr>
            <a:t>AIA) </a:t>
          </a:r>
          <a:r>
            <a:rPr lang="ru-RU" sz="1600" kern="1200" dirty="0" err="1">
              <a:latin typeface="Times New Roman" panose="02020603050405020304" pitchFamily="18" charset="0"/>
              <a:cs typeface="Times New Roman" panose="02020603050405020304" pitchFamily="18" charset="0"/>
            </a:rPr>
            <a:t>процедурасы</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қоршаған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ортаға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енгізу</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мақсатында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тірі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модификацияланған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организмдерді</a:t>
          </a:r>
          <a:r>
            <a:rPr lang="ru-RU" sz="1600" kern="1200" dirty="0">
              <a:latin typeface="Times New Roman" panose="02020603050405020304" pitchFamily="18" charset="0"/>
              <a:cs typeface="Times New Roman" panose="02020603050405020304" pitchFamily="18" charset="0"/>
            </a:rPr>
            <a:t> (ТМО) </a:t>
          </a:r>
          <a:r>
            <a:rPr lang="ru-RU" sz="1600" kern="1200" dirty="0" err="1">
              <a:latin typeface="Times New Roman" panose="02020603050405020304" pitchFamily="18" charset="0"/>
              <a:cs typeface="Times New Roman" panose="02020603050405020304" pitchFamily="18" charset="0"/>
            </a:rPr>
            <a:t>алғаш</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рет</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трансшекаралық</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тасымалдау</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жағдайында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қолданылады</a:t>
          </a:r>
          <a:r>
            <a:rPr lang="ru-RU" sz="1600" kern="1200" dirty="0">
              <a:latin typeface="Times New Roman" panose="02020603050405020304" pitchFamily="18" charset="0"/>
              <a:cs typeface="Times New Roman" panose="02020603050405020304" pitchFamily="18" charset="0"/>
            </a:rPr>
            <a:t>. </a:t>
          </a:r>
          <a:r>
            <a:rPr lang="en-US" sz="1600" kern="1200" dirty="0">
              <a:latin typeface="Times New Roman" panose="02020603050405020304" pitchFamily="18" charset="0"/>
              <a:cs typeface="Times New Roman" panose="02020603050405020304" pitchFamily="18" charset="0"/>
            </a:rPr>
            <a:t>AIA </a:t>
          </a:r>
          <a:r>
            <a:rPr lang="ru-RU" sz="1600" kern="1200" dirty="0" err="1">
              <a:latin typeface="Times New Roman" panose="02020603050405020304" pitchFamily="18" charset="0"/>
              <a:cs typeface="Times New Roman" panose="02020603050405020304" pitchFamily="18" charset="0"/>
            </a:rPr>
            <a:t>төрт</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кезеңнен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тұрады</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хабарлама</a:t>
          </a:r>
          <a:r>
            <a:rPr lang="ru-RU" sz="1600" kern="1200" dirty="0">
              <a:latin typeface="Times New Roman" panose="02020603050405020304" pitchFamily="18" charset="0"/>
              <a:cs typeface="Times New Roman" panose="02020603050405020304" pitchFamily="18" charset="0"/>
            </a:rPr>
            <a:t> беру, </a:t>
          </a:r>
          <a:r>
            <a:rPr lang="ru-RU" sz="1600" kern="1200" dirty="0" err="1">
              <a:latin typeface="Times New Roman" panose="02020603050405020304" pitchFamily="18" charset="0"/>
              <a:cs typeface="Times New Roman" panose="02020603050405020304" pitchFamily="18" charset="0"/>
            </a:rPr>
            <a:t>хабарламаны</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алғанын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растау</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шешім</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қабылдау</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рәсімі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және</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шешімді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қайта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қарау</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мүмкіндігі</a:t>
          </a:r>
          <a:r>
            <a:rPr lang="ru-RU" sz="1600" kern="1200" dirty="0">
              <a:latin typeface="Times New Roman" panose="02020603050405020304" pitchFamily="18" charset="0"/>
              <a:cs typeface="Times New Roman" panose="02020603050405020304" pitchFamily="18" charset="0"/>
            </a:rPr>
            <a:t>. </a:t>
          </a:r>
          <a:endParaRPr lang="en-US" sz="1600" kern="1200" dirty="0">
            <a:latin typeface="Times New Roman" panose="02020603050405020304" pitchFamily="18" charset="0"/>
            <a:cs typeface="Times New Roman" panose="02020603050405020304" pitchFamily="18" charset="0"/>
          </a:endParaRPr>
        </a:p>
      </dsp:txBody>
      <dsp:txXfrm>
        <a:off x="1172126" y="1727046"/>
        <a:ext cx="2114937" cy="897246"/>
      </dsp:txXfrm>
    </dsp:sp>
    <dsp:sp modelId="{34031275-5FBB-4160-9181-E3C90003AEDD}">
      <dsp:nvSpPr>
        <dsp:cNvPr id="0" name=""/>
        <dsp:cNvSpPr/>
      </dsp:nvSpPr>
      <dsp:spPr>
        <a:xfrm>
          <a:off x="3655575" y="1727046"/>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C3466-9D28-4876-8C58-2DF0CF9F9F20}">
      <dsp:nvSpPr>
        <dsp:cNvPr id="0" name=""/>
        <dsp:cNvSpPr/>
      </dsp:nvSpPr>
      <dsp:spPr>
        <a:xfrm>
          <a:off x="3843996" y="1915467"/>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F62B6-0855-4880-9DB1-F2885AA13BB8}">
      <dsp:nvSpPr>
        <dsp:cNvPr id="0" name=""/>
        <dsp:cNvSpPr/>
      </dsp:nvSpPr>
      <dsp:spPr>
        <a:xfrm>
          <a:off x="4745088"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AIA-</a:t>
          </a:r>
          <a:r>
            <a:rPr lang="ru-RU" sz="1600" kern="1200" dirty="0" err="1">
              <a:latin typeface="Times New Roman" panose="02020603050405020304" pitchFamily="18" charset="0"/>
              <a:cs typeface="Times New Roman" panose="02020603050405020304" pitchFamily="18" charset="0"/>
            </a:rPr>
            <a:t>ның</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мақсаты</a:t>
          </a:r>
          <a:r>
            <a:rPr lang="ru-RU" sz="1600" kern="1200" dirty="0">
              <a:latin typeface="Times New Roman" panose="02020603050405020304" pitchFamily="18" charset="0"/>
              <a:cs typeface="Times New Roman" panose="02020603050405020304" pitchFamily="18" charset="0"/>
            </a:rPr>
            <a:t> — </a:t>
          </a:r>
          <a:r>
            <a:rPr lang="ru-RU" sz="1600" kern="1200" dirty="0" err="1">
              <a:latin typeface="Times New Roman" panose="02020603050405020304" pitchFamily="18" charset="0"/>
              <a:cs typeface="Times New Roman" panose="02020603050405020304" pitchFamily="18" charset="0"/>
            </a:rPr>
            <a:t>импорттаушы</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елдерге</a:t>
          </a:r>
          <a:r>
            <a:rPr lang="ru-RU" sz="1600" kern="1200" dirty="0">
              <a:latin typeface="Times New Roman" panose="02020603050405020304" pitchFamily="18" charset="0"/>
              <a:cs typeface="Times New Roman" panose="02020603050405020304" pitchFamily="18" charset="0"/>
            </a:rPr>
            <a:t> ТМО-мен </a:t>
          </a:r>
          <a:r>
            <a:rPr lang="ru-RU" sz="1600" kern="1200" dirty="0" err="1">
              <a:latin typeface="Times New Roman" panose="02020603050405020304" pitchFamily="18" charset="0"/>
              <a:cs typeface="Times New Roman" panose="02020603050405020304" pitchFamily="18" charset="0"/>
            </a:rPr>
            <a:t>байланысты</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қауіптерді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бағалауға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және</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оларды</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импорттауға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келісім</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бермес</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бұрын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тиісті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шешім</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қабылдауға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мүмкіндік</a:t>
          </a:r>
          <a:r>
            <a:rPr lang="ru-RU" sz="1600" kern="1200" dirty="0">
              <a:latin typeface="Times New Roman" panose="02020603050405020304" pitchFamily="18" charset="0"/>
              <a:cs typeface="Times New Roman" panose="02020603050405020304" pitchFamily="18" charset="0"/>
            </a:rPr>
            <a:t> беру. </a:t>
          </a:r>
          <a:r>
            <a:rPr lang="ru-RU" sz="1600" kern="1200" dirty="0" err="1">
              <a:latin typeface="Times New Roman" panose="02020603050405020304" pitchFamily="18" charset="0"/>
              <a:cs typeface="Times New Roman" panose="02020603050405020304" pitchFamily="18" charset="0"/>
            </a:rPr>
            <a:t>Импорттаушы</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тарап</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өз</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шешімінің</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себептерін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түсіндіруге</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міндетті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егер</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бұл</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шешім</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сөзсіз</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келісім</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болмаса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Бұл</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шешім</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жаңа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ғылыми</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ақпарат</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негізінде</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қайта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қаралып</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өзгертілуі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мүмкін</a:t>
          </a:r>
          <a:r>
            <a:rPr lang="ru-RU" sz="1600" kern="1200" dirty="0">
              <a:latin typeface="Times New Roman" panose="02020603050405020304" pitchFamily="18" charset="0"/>
              <a:cs typeface="Times New Roman" panose="02020603050405020304" pitchFamily="18" charset="0"/>
            </a:rPr>
            <a:t>. </a:t>
          </a:r>
          <a:endParaRPr lang="en-US" sz="1600" kern="1200" dirty="0">
            <a:latin typeface="Times New Roman" panose="02020603050405020304" pitchFamily="18" charset="0"/>
            <a:cs typeface="Times New Roman" panose="02020603050405020304" pitchFamily="18" charset="0"/>
          </a:endParaRPr>
        </a:p>
      </dsp:txBody>
      <dsp:txXfrm>
        <a:off x="4745088" y="1727046"/>
        <a:ext cx="2114937" cy="897246"/>
      </dsp:txXfrm>
    </dsp:sp>
    <dsp:sp modelId="{B2D2A377-ADD2-41CB-B691-A03C08D110AF}">
      <dsp:nvSpPr>
        <dsp:cNvPr id="0" name=""/>
        <dsp:cNvSpPr/>
      </dsp:nvSpPr>
      <dsp:spPr>
        <a:xfrm>
          <a:off x="7228536" y="1727046"/>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D7BD4F-908B-49B2-8025-3A3CD6F75104}">
      <dsp:nvSpPr>
        <dsp:cNvPr id="0" name=""/>
        <dsp:cNvSpPr/>
      </dsp:nvSpPr>
      <dsp:spPr>
        <a:xfrm>
          <a:off x="7416958"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674B8-08B9-4F69-BF12-B912CB89BB48}">
      <dsp:nvSpPr>
        <dsp:cNvPr id="0" name=""/>
        <dsp:cNvSpPr/>
      </dsp:nvSpPr>
      <dsp:spPr>
        <a:xfrm>
          <a:off x="8318049"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AIA </a:t>
          </a:r>
          <a:r>
            <a:rPr lang="ru-RU" sz="1600" kern="1200" dirty="0" err="1">
              <a:latin typeface="Times New Roman" panose="02020603050405020304" pitchFamily="18" charset="0"/>
              <a:cs typeface="Times New Roman" panose="02020603050405020304" pitchFamily="18" charset="0"/>
            </a:rPr>
            <a:t>ішкі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пайдалану</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тамақ</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жем</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немесе</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қайта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өңдеу</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үшін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арналған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сондай-ақ</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транзиттік</a:t>
          </a:r>
          <a:r>
            <a:rPr lang="ru-RU" sz="1600" kern="1200" dirty="0">
              <a:latin typeface="Times New Roman" panose="02020603050405020304" pitchFamily="18" charset="0"/>
              <a:cs typeface="Times New Roman" panose="02020603050405020304" pitchFamily="18" charset="0"/>
            </a:rPr>
            <a:t> ТМО-</a:t>
          </a:r>
          <a:r>
            <a:rPr lang="ru-RU" sz="1600" kern="1200" dirty="0" err="1">
              <a:latin typeface="Times New Roman" panose="02020603050405020304" pitchFamily="18" charset="0"/>
              <a:cs typeface="Times New Roman" panose="02020603050405020304" pitchFamily="18" charset="0"/>
            </a:rPr>
            <a:t>ларға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қолданылмайды</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Дегенмен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тараптар</a:t>
          </a:r>
          <a:r>
            <a:rPr lang="ru-RU" sz="1600" kern="1200" dirty="0">
              <a:latin typeface="Times New Roman" panose="02020603050405020304" pitchFamily="18" charset="0"/>
              <a:cs typeface="Times New Roman" panose="02020603050405020304" pitchFamily="18" charset="0"/>
            </a:rPr>
            <a:t> ТМО </a:t>
          </a:r>
          <a:r>
            <a:rPr lang="ru-RU" sz="1600" kern="1200" dirty="0" err="1">
              <a:latin typeface="Times New Roman" panose="02020603050405020304" pitchFamily="18" charset="0"/>
              <a:cs typeface="Times New Roman" panose="02020603050405020304" pitchFamily="18" charset="0"/>
            </a:rPr>
            <a:t>импортын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өздерінің</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ішкі</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заңнамасына</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сәйкес</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реттеуге</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құқылы</a:t>
          </a:r>
          <a:r>
            <a:rPr lang="ru-RU" sz="1600" kern="1200" dirty="0">
              <a:latin typeface="Times New Roman" panose="02020603050405020304" pitchFamily="18" charset="0"/>
              <a:cs typeface="Times New Roman" panose="02020603050405020304" pitchFamily="18" charset="0"/>
            </a:rPr>
            <a:t>. Протокол </a:t>
          </a:r>
          <a:r>
            <a:rPr lang="ru-RU" sz="1600" kern="1200" dirty="0" err="1">
              <a:latin typeface="Times New Roman" panose="02020603050405020304" pitchFamily="18" charset="0"/>
              <a:cs typeface="Times New Roman" panose="02020603050405020304" pitchFamily="18" charset="0"/>
            </a:rPr>
            <a:t>кейбір</a:t>
          </a:r>
          <a:r>
            <a:rPr lang="ru-RU" sz="1600" kern="1200" dirty="0">
              <a:latin typeface="Times New Roman" panose="02020603050405020304" pitchFamily="18" charset="0"/>
              <a:cs typeface="Times New Roman" panose="02020603050405020304" pitchFamily="18" charset="0"/>
            </a:rPr>
            <a:t> ТМО-</a:t>
          </a:r>
          <a:r>
            <a:rPr lang="ru-RU" sz="1600" kern="1200" dirty="0" err="1">
              <a:latin typeface="Times New Roman" panose="02020603050405020304" pitchFamily="18" charset="0"/>
              <a:cs typeface="Times New Roman" panose="02020603050405020304" pitchFamily="18" charset="0"/>
            </a:rPr>
            <a:t>ларды</a:t>
          </a:r>
          <a:r>
            <a:rPr lang="ru-RU" sz="1600" kern="1200" dirty="0">
              <a:latin typeface="Times New Roman" panose="02020603050405020304" pitchFamily="18" charset="0"/>
              <a:cs typeface="Times New Roman" panose="02020603050405020304" pitchFamily="18" charset="0"/>
            </a:rPr>
            <a:t> </a:t>
          </a:r>
          <a:r>
            <a:rPr lang="en-US" sz="1600" kern="1200" dirty="0">
              <a:latin typeface="Times New Roman" panose="02020603050405020304" pitchFamily="18" charset="0"/>
              <a:cs typeface="Times New Roman" panose="02020603050405020304" pitchFamily="18" charset="0"/>
            </a:rPr>
            <a:t>AIA </a:t>
          </a:r>
          <a:r>
            <a:rPr lang="ru-RU" sz="1600" kern="1200" dirty="0" err="1">
              <a:latin typeface="Times New Roman" panose="02020603050405020304" pitchFamily="18" charset="0"/>
              <a:cs typeface="Times New Roman" panose="02020603050405020304" pitchFamily="18" charset="0"/>
            </a:rPr>
            <a:t>қолданудан</a:t>
          </a:r>
          <a:r>
            <a:rPr lang="ru-RU" sz="1600" kern="1200" dirty="0">
              <a:latin typeface="Times New Roman" panose="02020603050405020304" pitchFamily="18" charset="0"/>
              <a:cs typeface="Times New Roman" panose="02020603050405020304" pitchFamily="18" charset="0"/>
            </a:rPr>
            <a:t> </a:t>
          </a:r>
          <a:r>
            <a:rPr lang="ru-RU" sz="1600" kern="1200" dirty="0" err="1">
              <a:latin typeface="Times New Roman" panose="02020603050405020304" pitchFamily="18" charset="0"/>
              <a:cs typeface="Times New Roman" panose="02020603050405020304" pitchFamily="18" charset="0"/>
            </a:rPr>
            <a:t>босатуды</a:t>
          </a:r>
          <a:r>
            <a:rPr lang="ru-RU" sz="1600" kern="1200" dirty="0">
              <a:latin typeface="Times New Roman" panose="02020603050405020304" pitchFamily="18" charset="0"/>
              <a:cs typeface="Times New Roman" panose="02020603050405020304" pitchFamily="18" charset="0"/>
            </a:rPr>
            <a:t> да </a:t>
          </a:r>
          <a:r>
            <a:rPr lang="ru-RU" sz="1600" kern="1200" dirty="0" err="1">
              <a:latin typeface="Times New Roman" panose="02020603050405020304" pitchFamily="18" charset="0"/>
              <a:cs typeface="Times New Roman" panose="02020603050405020304" pitchFamily="18" charset="0"/>
            </a:rPr>
            <a:t>қарастырады</a:t>
          </a:r>
          <a:r>
            <a:rPr lang="ru-RU" sz="1600" kern="1200" dirty="0">
              <a:latin typeface="Times New Roman" panose="02020603050405020304" pitchFamily="18" charset="0"/>
              <a:cs typeface="Times New Roman" panose="02020603050405020304" pitchFamily="18" charset="0"/>
            </a:rPr>
            <a:t>.</a:t>
          </a:r>
          <a:endParaRPr lang="en-US" sz="1600" kern="1200" dirty="0">
            <a:latin typeface="Times New Roman" panose="02020603050405020304" pitchFamily="18" charset="0"/>
            <a:cs typeface="Times New Roman" panose="02020603050405020304" pitchFamily="18" charset="0"/>
          </a:endParaRPr>
        </a:p>
      </dsp:txBody>
      <dsp:txXfrm>
        <a:off x="8318049" y="1727046"/>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E4486-F4DA-43A2-8551-1C85032E862F}">
      <dsp:nvSpPr>
        <dsp:cNvPr id="0" name=""/>
        <dsp:cNvSpPr/>
      </dsp:nvSpPr>
      <dsp:spPr>
        <a:xfrm>
          <a:off x="2237" y="509877"/>
          <a:ext cx="4770878" cy="366761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latin typeface="Times New Roman" panose="02020603050405020304" pitchFamily="18" charset="0"/>
              <a:cs typeface="Times New Roman" panose="02020603050405020304" pitchFamily="18" charset="0"/>
            </a:rPr>
            <a:t>Тағам</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жем</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немесе</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қайта</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өңдеу</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үшін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пайдалануға</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арналған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тірі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модификацияланған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организмдер</a:t>
          </a:r>
          <a:r>
            <a:rPr lang="ru-RU" sz="1800" kern="1200" dirty="0">
              <a:latin typeface="Times New Roman" panose="02020603050405020304" pitchFamily="18" charset="0"/>
              <a:cs typeface="Times New Roman" panose="02020603050405020304" pitchFamily="18" charset="0"/>
            </a:rPr>
            <a:t> (ТМО-ПЖӨ) </a:t>
          </a:r>
          <a:r>
            <a:rPr lang="ru-RU" sz="1800" kern="1200" dirty="0" err="1">
              <a:latin typeface="Times New Roman" panose="02020603050405020304" pitchFamily="18" charset="0"/>
              <a:cs typeface="Times New Roman" panose="02020603050405020304" pitchFamily="18" charset="0"/>
            </a:rPr>
            <a:t>ауыл</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шаруашылығындағы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маңызды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өнімдер</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болып</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табылады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Алдын</a:t>
          </a:r>
          <a:r>
            <a:rPr lang="ru-RU" sz="1800" kern="1200" dirty="0">
              <a:latin typeface="Times New Roman" panose="02020603050405020304" pitchFamily="18" charset="0"/>
              <a:cs typeface="Times New Roman" panose="02020603050405020304" pitchFamily="18" charset="0"/>
            </a:rPr>
            <a:t> ала </a:t>
          </a:r>
          <a:r>
            <a:rPr lang="ru-RU" sz="1800" kern="1200" dirty="0" err="1">
              <a:latin typeface="Times New Roman" panose="02020603050405020304" pitchFamily="18" charset="0"/>
              <a:cs typeface="Times New Roman" panose="02020603050405020304" pitchFamily="18" charset="0"/>
            </a:rPr>
            <a:t>ақпараттандырылған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келісім</a:t>
          </a:r>
          <a:r>
            <a:rPr lang="ru-RU" sz="1800" kern="1200" dirty="0">
              <a:latin typeface="Times New Roman" panose="02020603050405020304" pitchFamily="18" charset="0"/>
              <a:cs typeface="Times New Roman" panose="02020603050405020304" pitchFamily="18" charset="0"/>
            </a:rPr>
            <a:t>» (</a:t>
          </a:r>
          <a:r>
            <a:rPr lang="en-US" sz="1800" kern="1200" dirty="0">
              <a:latin typeface="Times New Roman" panose="02020603050405020304" pitchFamily="18" charset="0"/>
              <a:cs typeface="Times New Roman" panose="02020603050405020304" pitchFamily="18" charset="0"/>
            </a:rPr>
            <a:t>AIA) </a:t>
          </a:r>
          <a:r>
            <a:rPr lang="ru-RU" sz="1800" kern="1200" dirty="0" err="1">
              <a:latin typeface="Times New Roman" panose="02020603050405020304" pitchFamily="18" charset="0"/>
              <a:cs typeface="Times New Roman" panose="02020603050405020304" pitchFamily="18" charset="0"/>
            </a:rPr>
            <a:t>рәсімінің</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орнына</a:t>
          </a:r>
          <a:r>
            <a:rPr lang="ru-RU" sz="1800" kern="1200" dirty="0">
              <a:latin typeface="Times New Roman" panose="02020603050405020304" pitchFamily="18" charset="0"/>
              <a:cs typeface="Times New Roman" panose="02020603050405020304" pitchFamily="18" charset="0"/>
            </a:rPr>
            <a:t> ТМО-ПЖӨ </a:t>
          </a:r>
          <a:r>
            <a:rPr lang="ru-RU" sz="1800" kern="1200" dirty="0" err="1">
              <a:latin typeface="Times New Roman" panose="02020603050405020304" pitchFamily="18" charset="0"/>
              <a:cs typeface="Times New Roman" panose="02020603050405020304" pitchFamily="18" charset="0"/>
            </a:rPr>
            <a:t>үшін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жеңілдетілген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трансшекаралық</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тасымалдау</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рәсімі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қолданылады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Бұл</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рәсім</a:t>
          </a:r>
          <a:r>
            <a:rPr lang="ru-RU" sz="1800" kern="1200" dirty="0">
              <a:latin typeface="Times New Roman" panose="02020603050405020304" pitchFamily="18" charset="0"/>
              <a:cs typeface="Times New Roman" panose="02020603050405020304" pitchFamily="18" charset="0"/>
            </a:rPr>
            <a:t> ТМО-</a:t>
          </a:r>
          <a:r>
            <a:rPr lang="ru-RU" sz="1800" kern="1200" dirty="0" err="1">
              <a:latin typeface="Times New Roman" panose="02020603050405020304" pitchFamily="18" charset="0"/>
              <a:cs typeface="Times New Roman" panose="02020603050405020304" pitchFamily="18" charset="0"/>
            </a:rPr>
            <a:t>ның</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ішкі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пайдалануға</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арналғаны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туралы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шешім</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қабылдағаннан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кейін</a:t>
          </a:r>
          <a:r>
            <a:rPr lang="ru-RU" sz="1800" kern="1200" dirty="0">
              <a:latin typeface="Times New Roman" panose="02020603050405020304" pitchFamily="18" charset="0"/>
              <a:cs typeface="Times New Roman" panose="02020603050405020304" pitchFamily="18" charset="0"/>
            </a:rPr>
            <a:t>, 15 </a:t>
          </a:r>
          <a:r>
            <a:rPr lang="ru-RU" sz="1800" kern="1200" dirty="0" err="1">
              <a:latin typeface="Times New Roman" panose="02020603050405020304" pitchFamily="18" charset="0"/>
              <a:cs typeface="Times New Roman" panose="02020603050405020304" pitchFamily="18" charset="0"/>
            </a:rPr>
            <a:t>күн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ішінде</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Биологиялық</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қауіпсіздік</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жөніндегі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ақпараттық</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орталық</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арқылы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басқа</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тараптарды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хабардар</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етуді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көздейді</a:t>
          </a:r>
          <a:r>
            <a:rPr lang="ru-RU"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109658" y="617298"/>
        <a:ext cx="4556036" cy="3452770"/>
      </dsp:txXfrm>
    </dsp:sp>
    <dsp:sp modelId="{DE2D2CD0-3DE4-4064-B307-289B2ECD4098}">
      <dsp:nvSpPr>
        <dsp:cNvPr id="0" name=""/>
        <dsp:cNvSpPr/>
      </dsp:nvSpPr>
      <dsp:spPr>
        <a:xfrm>
          <a:off x="5250203" y="1752094"/>
          <a:ext cx="1011426" cy="11831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50203" y="1988729"/>
        <a:ext cx="707998" cy="709907"/>
      </dsp:txXfrm>
    </dsp:sp>
    <dsp:sp modelId="{023ACDEA-E0F9-43D0-99B3-A57C88A3113C}">
      <dsp:nvSpPr>
        <dsp:cNvPr id="0" name=""/>
        <dsp:cNvSpPr/>
      </dsp:nvSpPr>
      <dsp:spPr>
        <a:xfrm>
          <a:off x="6681466" y="509877"/>
          <a:ext cx="4770878" cy="3667612"/>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ТМО-ПЖӨ </a:t>
          </a:r>
          <a:r>
            <a:rPr lang="ru-RU" sz="1800" kern="1200" dirty="0" err="1">
              <a:latin typeface="Times New Roman" panose="02020603050405020304" pitchFamily="18" charset="0"/>
              <a:cs typeface="Times New Roman" panose="02020603050405020304" pitchFamily="18" charset="0"/>
            </a:rPr>
            <a:t>импортын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қабылдау</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немесе</a:t>
          </a:r>
          <a:r>
            <a:rPr lang="ru-RU" sz="1800" kern="1200" dirty="0">
              <a:latin typeface="Times New Roman" panose="02020603050405020304" pitchFamily="18" charset="0"/>
              <a:cs typeface="Times New Roman" panose="02020603050405020304" pitchFamily="18" charset="0"/>
            </a:rPr>
            <a:t> бас </a:t>
          </a:r>
          <a:r>
            <a:rPr lang="ru-RU" sz="1800" kern="1200" dirty="0" err="1">
              <a:latin typeface="Times New Roman" panose="02020603050405020304" pitchFamily="18" charset="0"/>
              <a:cs typeface="Times New Roman" panose="02020603050405020304" pitchFamily="18" charset="0"/>
            </a:rPr>
            <a:t>тарту</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туралы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шешімдер</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тараптың</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ішкі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нормативтік</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базасына</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сәйкес</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және</a:t>
          </a:r>
          <a:r>
            <a:rPr lang="ru-RU" sz="1800" kern="1200" dirty="0">
              <a:latin typeface="Times New Roman" panose="02020603050405020304" pitchFamily="18" charset="0"/>
              <a:cs typeface="Times New Roman" panose="02020603050405020304" pitchFamily="18" charset="0"/>
            </a:rPr>
            <a:t> Протокол </a:t>
          </a:r>
          <a:r>
            <a:rPr lang="ru-RU" sz="1800" kern="1200" dirty="0" err="1">
              <a:latin typeface="Times New Roman" panose="02020603050405020304" pitchFamily="18" charset="0"/>
              <a:cs typeface="Times New Roman" panose="02020603050405020304" pitchFamily="18" charset="0"/>
            </a:rPr>
            <a:t>мақсаттарына</a:t>
          </a:r>
          <a:r>
            <a:rPr lang="ru-RU" sz="1800" kern="1200" dirty="0">
              <a:latin typeface="Times New Roman" panose="02020603050405020304" pitchFamily="18" charset="0"/>
              <a:cs typeface="Times New Roman" panose="02020603050405020304" pitchFamily="18" charset="0"/>
            </a:rPr>
            <a:t> сай </a:t>
          </a:r>
          <a:r>
            <a:rPr lang="ru-RU" sz="1800" kern="1200" dirty="0" err="1">
              <a:latin typeface="Times New Roman" panose="02020603050405020304" pitchFamily="18" charset="0"/>
              <a:cs typeface="Times New Roman" panose="02020603050405020304" pitchFamily="18" charset="0"/>
            </a:rPr>
            <a:t>қабылданады.Егер</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тарап</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дамушы</a:t>
          </a:r>
          <a:r>
            <a:rPr lang="ru-RU" sz="1800" kern="1200" dirty="0">
              <a:latin typeface="Times New Roman" panose="02020603050405020304" pitchFamily="18" charset="0"/>
              <a:cs typeface="Times New Roman" panose="02020603050405020304" pitchFamily="18" charset="0"/>
            </a:rPr>
            <a:t> ел </a:t>
          </a:r>
          <a:r>
            <a:rPr lang="ru-RU" sz="1800" kern="1200" dirty="0" err="1">
              <a:latin typeface="Times New Roman" panose="02020603050405020304" pitchFamily="18" charset="0"/>
              <a:cs typeface="Times New Roman" panose="02020603050405020304" pitchFamily="18" charset="0"/>
            </a:rPr>
            <a:t>немесе</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экономикасы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өтпелі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кезеңдегі</a:t>
          </a:r>
          <a:r>
            <a:rPr lang="ru-RU" sz="1800" kern="1200" dirty="0">
              <a:latin typeface="Times New Roman" panose="02020603050405020304" pitchFamily="18" charset="0"/>
              <a:cs typeface="Times New Roman" panose="02020603050405020304" pitchFamily="18" charset="0"/>
            </a:rPr>
            <a:t> ел </a:t>
          </a:r>
          <a:r>
            <a:rPr lang="ru-RU" sz="1800" kern="1200" dirty="0" err="1">
              <a:latin typeface="Times New Roman" panose="02020603050405020304" pitchFamily="18" charset="0"/>
              <a:cs typeface="Times New Roman" panose="02020603050405020304" pitchFamily="18" charset="0"/>
            </a:rPr>
            <a:t>болса</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және</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оның</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ішкі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нормативтік</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базасы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болмаса</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ол</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Биологиялық</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қауіпсіздік</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жөніндегі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ақпараттық</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орталық</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арқылы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алғашқы</a:t>
          </a:r>
          <a:r>
            <a:rPr lang="ru-RU" sz="1800" kern="1200" dirty="0">
              <a:latin typeface="Times New Roman" panose="02020603050405020304" pitchFamily="18" charset="0"/>
              <a:cs typeface="Times New Roman" panose="02020603050405020304" pitchFamily="18" charset="0"/>
            </a:rPr>
            <a:t> ТМО-ПЖӨ импорты </a:t>
          </a:r>
          <a:r>
            <a:rPr lang="ru-RU" sz="1800" kern="1200" dirty="0" err="1">
              <a:latin typeface="Times New Roman" panose="02020603050405020304" pitchFamily="18" charset="0"/>
              <a:cs typeface="Times New Roman" panose="02020603050405020304" pitchFamily="18" charset="0"/>
            </a:rPr>
            <a:t>туралы</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шешімдері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тәуекелді</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бағалау</a:t>
          </a:r>
          <a:r>
            <a:rPr lang="ru-RU" sz="1800" kern="1200" dirty="0">
              <a:latin typeface="Times New Roman" panose="02020603050405020304" pitchFamily="18" charset="0"/>
              <a:cs typeface="Times New Roman" panose="02020603050405020304" pitchFamily="18" charset="0"/>
            </a:rPr>
            <a:t> мен </a:t>
          </a:r>
          <a:r>
            <a:rPr lang="ru-RU" sz="1800" kern="1200" dirty="0" err="1">
              <a:latin typeface="Times New Roman" panose="02020603050405020304" pitchFamily="18" charset="0"/>
              <a:cs typeface="Times New Roman" panose="02020603050405020304" pitchFamily="18" charset="0"/>
            </a:rPr>
            <a:t>уақыт</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шеңберінде</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қабылданатынын</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мәлімдей</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алады</a:t>
          </a:r>
          <a:r>
            <a:rPr lang="ru-RU"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6788887" y="617298"/>
        <a:ext cx="4556036" cy="3452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455E-9792-428D-9969-99C9CA0E8555}">
      <dsp:nvSpPr>
        <dsp:cNvPr id="0" name=""/>
        <dsp:cNvSpPr/>
      </dsp:nvSpPr>
      <dsp:spPr>
        <a:xfrm>
          <a:off x="1460" y="352021"/>
          <a:ext cx="5126972" cy="32556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18BEE-89C1-4141-ADCF-DA1E4F9F992A}">
      <dsp:nvSpPr>
        <dsp:cNvPr id="0" name=""/>
        <dsp:cNvSpPr/>
      </dsp:nvSpPr>
      <dsp:spPr>
        <a:xfrm>
          <a:off x="571124" y="893202"/>
          <a:ext cx="5126972" cy="32556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latin typeface="Times New Roman" panose="02020603050405020304" pitchFamily="18" charset="0"/>
              <a:cs typeface="Times New Roman" panose="02020603050405020304" pitchFamily="18" charset="0"/>
            </a:rPr>
            <a:t>Протокол </a:t>
          </a:r>
          <a:r>
            <a:rPr lang="ru-RU" sz="1700" kern="1200" dirty="0" err="1">
              <a:latin typeface="Times New Roman" panose="02020603050405020304" pitchFamily="18" charset="0"/>
              <a:cs typeface="Times New Roman" panose="02020603050405020304" pitchFamily="18" charset="0"/>
            </a:rPr>
            <a:t>тірі</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модификацияланған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организмдердің</a:t>
          </a:r>
          <a:r>
            <a:rPr lang="ru-RU" sz="1700" kern="1200" dirty="0">
              <a:latin typeface="Times New Roman" panose="02020603050405020304" pitchFamily="18" charset="0"/>
              <a:cs typeface="Times New Roman" panose="02020603050405020304" pitchFamily="18" charset="0"/>
            </a:rPr>
            <a:t> (ТМО) </a:t>
          </a:r>
          <a:r>
            <a:rPr lang="ru-RU" sz="1700" kern="1200" dirty="0" err="1">
              <a:latin typeface="Times New Roman" panose="02020603050405020304" pitchFamily="18" charset="0"/>
              <a:cs typeface="Times New Roman" panose="02020603050405020304" pitchFamily="18" charset="0"/>
            </a:rPr>
            <a:t>қауіпсіз</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трансшекаралық</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тасымалдау</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тәртібін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реттейді</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және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олардың</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тасымалдау</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қаптау</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белгілеу</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және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сәйкестендіру</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талаптарын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белгілейді</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Әр</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тарап</a:t>
          </a:r>
          <a:r>
            <a:rPr lang="ru-RU" sz="1700" kern="1200" dirty="0">
              <a:latin typeface="Times New Roman" panose="02020603050405020304" pitchFamily="18" charset="0"/>
              <a:cs typeface="Times New Roman" panose="02020603050405020304" pitchFamily="18" charset="0"/>
            </a:rPr>
            <a:t> ТМО-</a:t>
          </a:r>
          <a:r>
            <a:rPr lang="ru-RU" sz="1700" kern="1200" dirty="0" err="1">
              <a:latin typeface="Times New Roman" panose="02020603050405020304" pitchFamily="18" charset="0"/>
              <a:cs typeface="Times New Roman" panose="02020603050405020304" pitchFamily="18" charset="0"/>
            </a:rPr>
            <a:t>ны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сәйкестендіретін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және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тасымалдауды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жүзеге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асыратын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жауапты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тұлғалардың</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байланыс</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деректерін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көрсететін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құжаттаманы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қамтамасыз</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ету</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үшін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шаралар</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қабылдауға</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міндетті</a:t>
          </a:r>
          <a:r>
            <a:rPr lang="ru-RU" sz="1700" kern="1200" dirty="0">
              <a:latin typeface="Times New Roman" panose="02020603050405020304" pitchFamily="18" charset="0"/>
              <a:cs typeface="Times New Roman" panose="02020603050405020304" pitchFamily="18" charset="0"/>
            </a:rPr>
            <a:t>. 2000 </a:t>
          </a:r>
          <a:r>
            <a:rPr lang="ru-RU" sz="1700" kern="1200" dirty="0" err="1">
              <a:latin typeface="Times New Roman" panose="02020603050405020304" pitchFamily="18" charset="0"/>
              <a:cs typeface="Times New Roman" panose="02020603050405020304" pitchFamily="18" charset="0"/>
            </a:rPr>
            <a:t>жылғы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Биоқауіпсіздік</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жөніндегі</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Картахен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Протоколының</a:t>
          </a:r>
          <a:r>
            <a:rPr lang="ru-RU" sz="1700" kern="1200" dirty="0">
              <a:latin typeface="Times New Roman" panose="02020603050405020304" pitchFamily="18" charset="0"/>
              <a:cs typeface="Times New Roman" panose="02020603050405020304" pitchFamily="18" charset="0"/>
            </a:rPr>
            <a:t> 18-бабында </a:t>
          </a:r>
          <a:r>
            <a:rPr lang="ru-RU" sz="1700" kern="1200" dirty="0" err="1">
              <a:latin typeface="Times New Roman" panose="02020603050405020304" pitchFamily="18" charset="0"/>
              <a:cs typeface="Times New Roman" panose="02020603050405020304" pitchFamily="18" charset="0"/>
            </a:rPr>
            <a:t>тамақ</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жем</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немесе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қайта</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өңдеуге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арналған</a:t>
          </a:r>
          <a:r>
            <a:rPr lang="ru-RU" sz="1700" kern="1200" dirty="0">
              <a:latin typeface="Times New Roman" panose="02020603050405020304" pitchFamily="18" charset="0"/>
              <a:cs typeface="Times New Roman" panose="02020603050405020304" pitchFamily="18" charset="0"/>
            </a:rPr>
            <a:t> ТМО </a:t>
          </a:r>
          <a:r>
            <a:rPr lang="ru-RU" sz="1700" kern="1200" dirty="0" err="1">
              <a:latin typeface="Times New Roman" panose="02020603050405020304" pitchFamily="18" charset="0"/>
              <a:cs typeface="Times New Roman" panose="02020603050405020304" pitchFamily="18" charset="0"/>
            </a:rPr>
            <a:t>үшін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арнайы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талаптар</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көрсетілген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және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оларды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Протоколдың</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басқару</a:t>
          </a:r>
          <a:r>
            <a:rPr lang="ru-RU" sz="1700" kern="1200" dirty="0">
              <a:latin typeface="Times New Roman" panose="02020603050405020304" pitchFamily="18" charset="0"/>
              <a:cs typeface="Times New Roman" panose="02020603050405020304" pitchFamily="18" charset="0"/>
            </a:rPr>
            <a:t> органы </a:t>
          </a:r>
          <a:r>
            <a:rPr lang="ru-RU" sz="1700" kern="1200" dirty="0" err="1">
              <a:latin typeface="Times New Roman" panose="02020603050405020304" pitchFamily="18" charset="0"/>
              <a:cs typeface="Times New Roman" panose="02020603050405020304" pitchFamily="18" charset="0"/>
            </a:rPr>
            <a:t>қарайды</a:t>
          </a:r>
          <a:r>
            <a:rPr lang="ru-RU" sz="1700" kern="1200" dirty="0">
              <a:latin typeface="Times New Roman" panose="02020603050405020304" pitchFamily="18" charset="0"/>
              <a:cs typeface="Times New Roman" panose="02020603050405020304" pitchFamily="18" charset="0"/>
            </a:rPr>
            <a:t>.</a:t>
          </a:r>
          <a:endParaRPr lang="en-US" sz="1700" kern="1200" dirty="0">
            <a:latin typeface="Times New Roman" panose="02020603050405020304" pitchFamily="18" charset="0"/>
            <a:cs typeface="Times New Roman" panose="02020603050405020304" pitchFamily="18" charset="0"/>
          </a:endParaRPr>
        </a:p>
      </dsp:txBody>
      <dsp:txXfrm>
        <a:off x="666478" y="988556"/>
        <a:ext cx="4936264" cy="3064919"/>
      </dsp:txXfrm>
    </dsp:sp>
    <dsp:sp modelId="{C510B0B2-FE1C-4594-9ADF-920CC0B3CF57}">
      <dsp:nvSpPr>
        <dsp:cNvPr id="0" name=""/>
        <dsp:cNvSpPr/>
      </dsp:nvSpPr>
      <dsp:spPr>
        <a:xfrm>
          <a:off x="6267760" y="352021"/>
          <a:ext cx="5126972" cy="32556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5778D-1B0D-459B-9334-EAD13B691101}">
      <dsp:nvSpPr>
        <dsp:cNvPr id="0" name=""/>
        <dsp:cNvSpPr/>
      </dsp:nvSpPr>
      <dsp:spPr>
        <a:xfrm>
          <a:off x="6837424" y="893202"/>
          <a:ext cx="5126972" cy="32556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err="1">
              <a:latin typeface="Times New Roman" panose="02020603050405020304" pitchFamily="18" charset="0"/>
              <a:cs typeface="Times New Roman" panose="02020603050405020304" pitchFamily="18" charset="0"/>
            </a:rPr>
            <a:t>Тараптардың</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алғашқы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отырысында</a:t>
          </a:r>
          <a:r>
            <a:rPr lang="ru-RU" sz="1700" kern="1200" dirty="0">
              <a:latin typeface="Times New Roman" panose="02020603050405020304" pitchFamily="18" charset="0"/>
              <a:cs typeface="Times New Roman" panose="02020603050405020304" pitchFamily="18" charset="0"/>
            </a:rPr>
            <a:t> ТМО-</a:t>
          </a:r>
          <a:r>
            <a:rPr lang="ru-RU" sz="1700" kern="1200" dirty="0" err="1">
              <a:latin typeface="Times New Roman" panose="02020603050405020304" pitchFamily="18" charset="0"/>
              <a:cs typeface="Times New Roman" panose="02020603050405020304" pitchFamily="18" charset="0"/>
            </a:rPr>
            <a:t>ның</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әртүрлі</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санаттарын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сәйкестендіру</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талаптары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анықталды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Алайда</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екінші</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отырыста</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тамақ</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жем</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немесе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қайта</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өңдеуге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арналған</a:t>
          </a:r>
          <a:r>
            <a:rPr lang="ru-RU" sz="1700" kern="1200" dirty="0">
              <a:latin typeface="Times New Roman" panose="02020603050405020304" pitchFamily="18" charset="0"/>
              <a:cs typeface="Times New Roman" panose="02020603050405020304" pitchFamily="18" charset="0"/>
            </a:rPr>
            <a:t> ТМО-</a:t>
          </a:r>
          <a:r>
            <a:rPr lang="ru-RU" sz="1700" kern="1200" dirty="0" err="1">
              <a:latin typeface="Times New Roman" panose="02020603050405020304" pitchFamily="18" charset="0"/>
              <a:cs typeface="Times New Roman" panose="02020603050405020304" pitchFamily="18" charset="0"/>
            </a:rPr>
            <a:t>ны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сәйкестендірудің</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нақты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талаптары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бойынша</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келісімге</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қол</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жеткізілмеді</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Бұл</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мәселе</a:t>
          </a:r>
          <a:r>
            <a:rPr lang="ru-RU" sz="1700" kern="1200" dirty="0">
              <a:latin typeface="Times New Roman" panose="02020603050405020304" pitchFamily="18" charset="0"/>
              <a:cs typeface="Times New Roman" panose="02020603050405020304" pitchFamily="18" charset="0"/>
            </a:rPr>
            <a:t> 2006 </a:t>
          </a:r>
          <a:r>
            <a:rPr lang="ru-RU" sz="1700" kern="1200" dirty="0" err="1">
              <a:latin typeface="Times New Roman" panose="02020603050405020304" pitchFamily="18" charset="0"/>
              <a:cs typeface="Times New Roman" panose="02020603050405020304" pitchFamily="18" charset="0"/>
            </a:rPr>
            <a:t>жылғы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наурыз</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айындағы</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үшінші</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отырыста</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қаралатын</a:t>
          </a:r>
          <a:r>
            <a:rPr lang="ru-RU" sz="1700" kern="1200" dirty="0">
              <a:latin typeface="Times New Roman" panose="02020603050405020304" pitchFamily="18" charset="0"/>
              <a:cs typeface="Times New Roman" panose="02020603050405020304" pitchFamily="18" charset="0"/>
            </a:rPr>
            <a:t> </a:t>
          </a:r>
          <a:r>
            <a:rPr lang="ru-RU" sz="1700" kern="1200" dirty="0" err="1">
              <a:latin typeface="Times New Roman" panose="02020603050405020304" pitchFamily="18" charset="0"/>
              <a:cs typeface="Times New Roman" panose="02020603050405020304" pitchFamily="18" charset="0"/>
            </a:rPr>
            <a:t>болады</a:t>
          </a:r>
          <a:r>
            <a:rPr lang="ru-RU" sz="1700" kern="1200" dirty="0">
              <a:latin typeface="Times New Roman" panose="02020603050405020304" pitchFamily="18" charset="0"/>
              <a:cs typeface="Times New Roman" panose="02020603050405020304" pitchFamily="18" charset="0"/>
            </a:rPr>
            <a:t>.</a:t>
          </a:r>
          <a:endParaRPr lang="en-US" sz="1700" kern="1200" dirty="0">
            <a:latin typeface="Times New Roman" panose="02020603050405020304" pitchFamily="18" charset="0"/>
            <a:cs typeface="Times New Roman" panose="02020603050405020304" pitchFamily="18" charset="0"/>
          </a:endParaRPr>
        </a:p>
      </dsp:txBody>
      <dsp:txXfrm>
        <a:off x="6932778" y="988556"/>
        <a:ext cx="4936264" cy="306491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0A422-89DF-4016-908C-0878E24C9A89}" type="datetimeFigureOut">
              <a:rPr lang="ru-KZ" smtClean="0"/>
              <a:t>11/04/2024</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6AD0D-B7C2-45A1-AC4B-1660E5CC9BC8}" type="slidenum">
              <a:rPr lang="ru-KZ" smtClean="0"/>
              <a:t>‹#›</a:t>
            </a:fld>
            <a:endParaRPr lang="ru-KZ"/>
          </a:p>
        </p:txBody>
      </p:sp>
    </p:spTree>
    <p:extLst>
      <p:ext uri="{BB962C8B-B14F-4D97-AF65-F5344CB8AC3E}">
        <p14:creationId xmlns:p14="http://schemas.microsoft.com/office/powerpoint/2010/main" val="405935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7306AD0D-B7C2-45A1-AC4B-1660E5CC9BC8}" type="slidenum">
              <a:rPr lang="ru-KZ" smtClean="0"/>
              <a:t>6</a:t>
            </a:fld>
            <a:endParaRPr lang="ru-KZ"/>
          </a:p>
        </p:txBody>
      </p:sp>
    </p:spTree>
    <p:extLst>
      <p:ext uri="{BB962C8B-B14F-4D97-AF65-F5344CB8AC3E}">
        <p14:creationId xmlns:p14="http://schemas.microsoft.com/office/powerpoint/2010/main" val="402368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7306AD0D-B7C2-45A1-AC4B-1660E5CC9BC8}" type="slidenum">
              <a:rPr lang="ru-KZ" smtClean="0"/>
              <a:t>16</a:t>
            </a:fld>
            <a:endParaRPr lang="ru-KZ"/>
          </a:p>
        </p:txBody>
      </p:sp>
    </p:spTree>
    <p:extLst>
      <p:ext uri="{BB962C8B-B14F-4D97-AF65-F5344CB8AC3E}">
        <p14:creationId xmlns:p14="http://schemas.microsoft.com/office/powerpoint/2010/main" val="417445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4C08-8CFC-8CA6-D009-C74944C44FE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1D5FA29-8DFC-D67C-0DE8-BDD0A5CD969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A3DF45B-3794-83E0-D059-1877DE45D863}"/>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C81C189C-E11B-4495-5288-1AF6AA8C233B}"/>
              </a:ext>
            </a:extLst>
          </p:cNvPr>
          <p:cNvSpPr>
            <a:spLocks noGrp="1"/>
          </p:cNvSpPr>
          <p:nvPr>
            <p:ph type="sldNum" sz="quarter" idx="5"/>
          </p:nvPr>
        </p:nvSpPr>
        <p:spPr/>
        <p:txBody>
          <a:bodyPr/>
          <a:lstStyle/>
          <a:p>
            <a:fld id="{7306AD0D-B7C2-45A1-AC4B-1660E5CC9BC8}" type="slidenum">
              <a:rPr lang="ru-KZ" smtClean="0"/>
              <a:t>17</a:t>
            </a:fld>
            <a:endParaRPr lang="ru-KZ"/>
          </a:p>
        </p:txBody>
      </p:sp>
    </p:spTree>
    <p:extLst>
      <p:ext uri="{BB962C8B-B14F-4D97-AF65-F5344CB8AC3E}">
        <p14:creationId xmlns:p14="http://schemas.microsoft.com/office/powerpoint/2010/main" val="320376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EA3DBD-E6D8-3117-F9F3-CA2FBC3E624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AFA4D64D-7950-B15E-BAEC-F18A52BCD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443106BF-1393-3D82-8EE3-FD72D31637BA}"/>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B7CB2C56-66FB-31D3-F53E-4DABD6CEF81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064CBD1-9EE4-59C3-B9E5-3149BAE93508}"/>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304365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E1377B-A7BE-97DA-3A18-5DEC7541273F}"/>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2E5F5D5E-E709-BDAD-E558-1DAA8D0F1B7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84396EE-8ACA-9F94-2832-F46A7CD72199}"/>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50E7338F-9A34-91D1-564B-23F91B97E44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3FD269E-DE3F-B92C-1CF4-5F5F34170672}"/>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224456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57FC31A-3468-E102-D6E4-EC249C4F198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717098C7-0A92-62FB-4B84-61A60E44F9E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C356588-4D45-ED83-0E99-D81CC3813AE5}"/>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672D64AC-8490-1F4B-B9A3-2803E13E83F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456A9D9-78D8-14BE-17BD-857E8D707A32}"/>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12442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4998CD-76D1-4835-E2DB-E620C009426B}"/>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499A7C60-4301-0184-A16C-1A6C1E7B89F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B2B39F7D-1605-3F17-5571-B28471C251E7}"/>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1DE4981D-50F6-09D6-D967-7B8FF5AF04B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E1255CC-4E31-535D-8E22-F87F3CF89ED1}"/>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215595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00FDFC-0F8D-DED4-50BE-E51A9A66582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DCA7AAD3-27F8-1DCD-3BD2-ADD9050574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970DBFA-CF10-7052-50FB-04430AEF2E5F}"/>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C2CDFA65-251F-8CF8-8383-C82876B3923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26B91EB-7F70-CCE0-D52A-C610982903AF}"/>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395553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A51C3E-9DD4-D642-6CDC-99FAB3EE5578}"/>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13395DE7-4255-328A-CEE6-348A6EBFA96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AE916D64-4E61-3D5F-A754-01CC4B28F88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765574E9-31D3-7896-02B5-6A4625AEFE13}"/>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94715E2D-A76A-1977-2097-FEE2443099AF}"/>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1F89092-BA85-E5C3-958C-A2622D1CFEB0}"/>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283620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C8FE38-8908-C5E0-5520-DC7AEF49EA08}"/>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64F2B354-D07F-71A4-EBFA-9A3326F22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73DEBBB-4B35-CC66-2BCD-35A6BE7D81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92110962-3041-7144-1166-451D449B7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8AF7330-8D3C-7697-50C0-DC78C9DA79D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0F9E7700-6381-4387-690A-226EF5A753A3}"/>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8" name="Нижний колонтитул 7">
            <a:extLst>
              <a:ext uri="{FF2B5EF4-FFF2-40B4-BE49-F238E27FC236}">
                <a16:creationId xmlns:a16="http://schemas.microsoft.com/office/drawing/2014/main" id="{EE9D6406-0CD0-431D-3A48-C7C031CB51B3}"/>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4E7B0313-7621-8BA1-DBD9-C512A0926FDF}"/>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285988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41A95B-5A58-F56C-C2DA-F8E2F47F64EE}"/>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831D34AA-EA0A-D49A-C041-4E3512A576D1}"/>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4" name="Нижний колонтитул 3">
            <a:extLst>
              <a:ext uri="{FF2B5EF4-FFF2-40B4-BE49-F238E27FC236}">
                <a16:creationId xmlns:a16="http://schemas.microsoft.com/office/drawing/2014/main" id="{8B36782F-C075-0181-8F27-3ECEC18D977A}"/>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48697837-3914-97D0-92B2-9E24A46157E4}"/>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334683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468529-F671-8B52-2D5F-2ACA2EBAC8BD}"/>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3" name="Нижний колонтитул 2">
            <a:extLst>
              <a:ext uri="{FF2B5EF4-FFF2-40B4-BE49-F238E27FC236}">
                <a16:creationId xmlns:a16="http://schemas.microsoft.com/office/drawing/2014/main" id="{61A50811-A3D1-CF40-2E9C-E5F3637F09E3}"/>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1AD10E31-3AEF-3FD4-7EA3-FE347AACBA9A}"/>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336713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2EF26A-11F0-0B14-07B5-CA7BA8C7AE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F9F43650-18B4-1441-E4B5-1E1E67A3A6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6A98194D-1133-404C-375D-2700A5B38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D0A5DF6-053D-0D6A-E37A-EAD2DDACF828}"/>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D7E587D3-2060-CB0E-7BCD-238621CBF147}"/>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DDB9DC89-C5C9-29DA-6C85-EF6AB4853340}"/>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136194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AB8E85-C784-96E1-AAD3-B9AFA049FE2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9786B1F2-EB22-22D6-4355-D98935113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B514912D-4D49-D882-FDF6-D2D779BC4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8771961-4A22-9D87-8C32-764D4F7D5E97}"/>
              </a:ext>
            </a:extLst>
          </p:cNvPr>
          <p:cNvSpPr>
            <a:spLocks noGrp="1"/>
          </p:cNvSpPr>
          <p:nvPr>
            <p:ph type="dt" sz="half" idx="10"/>
          </p:nvPr>
        </p:nvSpPr>
        <p:spPr/>
        <p:txBody>
          <a:bodyPr/>
          <a:lstStyle/>
          <a:p>
            <a:fld id="{799B73B9-F4AD-493C-94CE-4A6657B52F57}"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45B0C21B-EA99-C15D-9375-6142D7EFB88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EB0DC9DE-2227-3C51-6EC4-AAEBBDAECB52}"/>
              </a:ext>
            </a:extLst>
          </p:cNvPr>
          <p:cNvSpPr>
            <a:spLocks noGrp="1"/>
          </p:cNvSpPr>
          <p:nvPr>
            <p:ph type="sldNum" sz="quarter" idx="12"/>
          </p:nvPr>
        </p:nvSpPr>
        <p:spPr/>
        <p:txBody>
          <a:bodyPr/>
          <a:lstStyle/>
          <a:p>
            <a:fld id="{899BD992-D3E5-4314-8A56-156C4266F5CB}" type="slidenum">
              <a:rPr lang="ru-KZ" smtClean="0"/>
              <a:t>‹#›</a:t>
            </a:fld>
            <a:endParaRPr lang="ru-KZ"/>
          </a:p>
        </p:txBody>
      </p:sp>
    </p:spTree>
    <p:extLst>
      <p:ext uri="{BB962C8B-B14F-4D97-AF65-F5344CB8AC3E}">
        <p14:creationId xmlns:p14="http://schemas.microsoft.com/office/powerpoint/2010/main" val="298297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2A1B08-FE64-6C7F-68B9-C20D5C3ED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B62557B2-8833-8A6C-E5CE-AAE3B6A04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1BC49F5-8EC5-9A85-89FD-5F95F0252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9B73B9-F4AD-493C-94CE-4A6657B52F57}"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747B4CB6-0460-CA04-8445-B48741F1F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KZ"/>
          </a:p>
        </p:txBody>
      </p:sp>
      <p:sp>
        <p:nvSpPr>
          <p:cNvPr id="6" name="Номер слайда 5">
            <a:extLst>
              <a:ext uri="{FF2B5EF4-FFF2-40B4-BE49-F238E27FC236}">
                <a16:creationId xmlns:a16="http://schemas.microsoft.com/office/drawing/2014/main" id="{F8E3CD65-FCB1-FEDF-5896-E97FB2A94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9BD992-D3E5-4314-8A56-156C4266F5CB}" type="slidenum">
              <a:rPr lang="ru-KZ" smtClean="0"/>
              <a:t>‹#›</a:t>
            </a:fld>
            <a:endParaRPr lang="ru-KZ"/>
          </a:p>
        </p:txBody>
      </p:sp>
    </p:spTree>
    <p:extLst>
      <p:ext uri="{BB962C8B-B14F-4D97-AF65-F5344CB8AC3E}">
        <p14:creationId xmlns:p14="http://schemas.microsoft.com/office/powerpoint/2010/main" val="228213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0143BB1-0406-FAA2-FE05-921D3F8CBDCF}"/>
              </a:ext>
            </a:extLst>
          </p:cNvPr>
          <p:cNvSpPr>
            <a:spLocks noGrp="1"/>
          </p:cNvSpPr>
          <p:nvPr>
            <p:ph type="ctrTitle"/>
          </p:nvPr>
        </p:nvSpPr>
        <p:spPr>
          <a:xfrm>
            <a:off x="1524000" y="1293338"/>
            <a:ext cx="9144000" cy="3274592"/>
          </a:xfrm>
        </p:spPr>
        <p:txBody>
          <a:bodyPr anchor="ctr">
            <a:normAutofit/>
          </a:bodyPr>
          <a:lstStyle/>
          <a:p>
            <a:r>
              <a:rPr lang="ru-RU" sz="7200" dirty="0" err="1">
                <a:effectLst/>
                <a:latin typeface="Times New Roman" panose="02020603050405020304" pitchFamily="18" charset="0"/>
                <a:ea typeface="Calibri" panose="020F0502020204030204" pitchFamily="34" charset="0"/>
                <a:cs typeface="Times New Roman" panose="02020603050405020304" pitchFamily="18" charset="0"/>
              </a:rPr>
              <a:t>Картахен</a:t>
            </a:r>
            <a:r>
              <a:rPr lang="ru-RU"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effectLst/>
                <a:latin typeface="Times New Roman" panose="02020603050405020304" pitchFamily="18" charset="0"/>
                <a:ea typeface="Calibri" panose="020F0502020204030204" pitchFamily="34" charset="0"/>
                <a:cs typeface="Times New Roman" panose="02020603050405020304" pitchFamily="18" charset="0"/>
              </a:rPr>
              <a:t>хаттамасы</a:t>
            </a:r>
            <a:endParaRPr lang="ru-KZ" sz="7200" dirty="0"/>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9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C0302BC-1C2E-CF25-A304-39A676B12DBB}"/>
              </a:ext>
            </a:extLst>
          </p:cNvPr>
          <p:cNvSpPr>
            <a:spLocks noGrp="1"/>
          </p:cNvSpPr>
          <p:nvPr>
            <p:ph type="title"/>
          </p:nvPr>
        </p:nvSpPr>
        <p:spPr>
          <a:xfrm>
            <a:off x="1043631" y="809898"/>
            <a:ext cx="9942716" cy="1554480"/>
          </a:xfrm>
        </p:spPr>
        <p:txBody>
          <a:bodyPr anchor="ctr">
            <a:normAutofit/>
          </a:bodyPr>
          <a:lstStyle/>
          <a:p>
            <a:r>
              <a:rPr lang="ru-RU" sz="4800" dirty="0" err="1">
                <a:latin typeface="Times New Roman" panose="02020603050405020304" pitchFamily="18" charset="0"/>
                <a:cs typeface="Times New Roman" panose="02020603050405020304" pitchFamily="18" charset="0"/>
              </a:rPr>
              <a:t>Сақтандыру</a:t>
            </a:r>
            <a:r>
              <a:rPr lang="ru-RU" sz="48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тәсілі</a:t>
            </a:r>
            <a:endParaRPr lang="ru-KZ" sz="4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358FA29-CD81-FF47-2259-D84B58A1CC27}"/>
              </a:ext>
            </a:extLst>
          </p:cNvPr>
          <p:cNvSpPr>
            <a:spLocks noGrp="1"/>
          </p:cNvSpPr>
          <p:nvPr>
            <p:ph idx="1"/>
          </p:nvPr>
        </p:nvSpPr>
        <p:spPr>
          <a:xfrm>
            <a:off x="1045028" y="3017522"/>
            <a:ext cx="9941319" cy="3124658"/>
          </a:xfrm>
        </p:spPr>
        <p:txBody>
          <a:bodyPr anchor="ctr">
            <a:normAutofit/>
          </a:bodyPr>
          <a:lstStyle/>
          <a:p>
            <a:pPr marL="0" indent="0">
              <a:buNone/>
            </a:pPr>
            <a:r>
              <a:rPr lang="ru-RU" sz="2400" dirty="0" err="1">
                <a:latin typeface="Times New Roman" panose="02020603050405020304" pitchFamily="18" charset="0"/>
                <a:cs typeface="Times New Roman" panose="02020603050405020304" pitchFamily="18" charset="0"/>
              </a:rPr>
              <a:t>Сақтану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тәсілінің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элементтері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Протоколдың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бірнеше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ережелерінде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мысалы</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ru-RU" sz="2400" dirty="0" err="1">
                <a:latin typeface="Times New Roman" panose="02020603050405020304" pitchFamily="18" charset="0"/>
                <a:cs typeface="Times New Roman" panose="02020603050405020304" pitchFamily="18" charset="0"/>
              </a:rPr>
              <a:t>Преамбулада</a:t>
            </a:r>
            <a:r>
              <a:rPr lang="ru-RU" sz="2400" dirty="0">
                <a:latin typeface="Times New Roman" panose="02020603050405020304" pitchFamily="18" charset="0"/>
                <a:cs typeface="Times New Roman" panose="02020603050405020304" pitchFamily="18" charset="0"/>
              </a:rPr>
              <a:t> «Рио-де-</a:t>
            </a:r>
            <a:r>
              <a:rPr lang="ru-RU" sz="2400" dirty="0" err="1">
                <a:latin typeface="Times New Roman" panose="02020603050405020304" pitchFamily="18" charset="0"/>
                <a:cs typeface="Times New Roman" panose="02020603050405020304" pitchFamily="18" charset="0"/>
              </a:rPr>
              <a:t>Жанейроның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қоршаған</a:t>
            </a:r>
            <a:r>
              <a:rPr lang="ru-RU" sz="2400" dirty="0">
                <a:latin typeface="Times New Roman" panose="02020603050405020304" pitchFamily="18" charset="0"/>
                <a:cs typeface="Times New Roman" panose="02020603050405020304" pitchFamily="18" charset="0"/>
              </a:rPr>
              <a:t> орта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даму </a:t>
            </a:r>
            <a:r>
              <a:rPr lang="ru-RU" sz="2400" dirty="0" err="1">
                <a:latin typeface="Times New Roman" panose="02020603050405020304" pitchFamily="18" charset="0"/>
                <a:cs typeface="Times New Roman" panose="02020603050405020304" pitchFamily="18" charset="0"/>
              </a:rPr>
              <a:t>жөніндегі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декларациясының</a:t>
            </a:r>
            <a:r>
              <a:rPr lang="ru-RU" sz="2400" dirty="0">
                <a:latin typeface="Times New Roman" panose="02020603050405020304" pitchFamily="18" charset="0"/>
                <a:cs typeface="Times New Roman" panose="02020603050405020304" pitchFamily="18" charset="0"/>
              </a:rPr>
              <a:t> 15-принципінде </a:t>
            </a:r>
            <a:r>
              <a:rPr lang="ru-RU" sz="2400" dirty="0" err="1">
                <a:latin typeface="Times New Roman" panose="02020603050405020304" pitchFamily="18" charset="0"/>
                <a:cs typeface="Times New Roman" panose="02020603050405020304" pitchFamily="18" charset="0"/>
              </a:rPr>
              <a:t>көрсетілген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сақтану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тәсілін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растау</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1-бапта </a:t>
            </a:r>
            <a:r>
              <a:rPr lang="ru-RU" sz="2400" dirty="0" err="1">
                <a:latin typeface="Times New Roman" panose="02020603050405020304" pitchFamily="18" charset="0"/>
                <a:cs typeface="Times New Roman" panose="02020603050405020304" pitchFamily="18" charset="0"/>
              </a:rPr>
              <a:t>Протоколдың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мақсаты</a:t>
            </a:r>
            <a:r>
              <a:rPr lang="ru-RU" sz="2400" dirty="0">
                <a:latin typeface="Times New Roman" panose="02020603050405020304" pitchFamily="18" charset="0"/>
                <a:cs typeface="Times New Roman" panose="02020603050405020304" pitchFamily="18" charset="0"/>
              </a:rPr>
              <a:t> «Рио-де-</a:t>
            </a:r>
            <a:r>
              <a:rPr lang="ru-RU" sz="2400" dirty="0" err="1">
                <a:latin typeface="Times New Roman" panose="02020603050405020304" pitchFamily="18" charset="0"/>
                <a:cs typeface="Times New Roman" panose="02020603050405020304" pitchFamily="18" charset="0"/>
              </a:rPr>
              <a:t>Жанейроның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қоршаған</a:t>
            </a:r>
            <a:r>
              <a:rPr lang="ru-RU" sz="2400" dirty="0">
                <a:latin typeface="Times New Roman" panose="02020603050405020304" pitchFamily="18" charset="0"/>
                <a:cs typeface="Times New Roman" panose="02020603050405020304" pitchFamily="18" charset="0"/>
              </a:rPr>
              <a:t> орта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даму </a:t>
            </a:r>
            <a:r>
              <a:rPr lang="ru-RU" sz="2400" dirty="0" err="1">
                <a:latin typeface="Times New Roman" panose="02020603050405020304" pitchFamily="18" charset="0"/>
                <a:cs typeface="Times New Roman" panose="02020603050405020304" pitchFamily="18" charset="0"/>
              </a:rPr>
              <a:t>жөніндегі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декларациясының</a:t>
            </a:r>
            <a:r>
              <a:rPr lang="ru-RU" sz="2400" dirty="0">
                <a:latin typeface="Times New Roman" panose="02020603050405020304" pitchFamily="18" charset="0"/>
                <a:cs typeface="Times New Roman" panose="02020603050405020304" pitchFamily="18" charset="0"/>
              </a:rPr>
              <a:t> 15-принципінде </a:t>
            </a:r>
            <a:r>
              <a:rPr lang="ru-RU" sz="2400" dirty="0" err="1">
                <a:latin typeface="Times New Roman" panose="02020603050405020304" pitchFamily="18" charset="0"/>
                <a:cs typeface="Times New Roman" panose="02020603050405020304" pitchFamily="18" charset="0"/>
              </a:rPr>
              <a:t>көрсетілген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сақтану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тәсіліне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делінген</a:t>
            </a:r>
            <a:r>
              <a:rPr lang="ru-RU" sz="2400" dirty="0">
                <a:latin typeface="Times New Roman" panose="02020603050405020304" pitchFamily="18" charset="0"/>
                <a:cs typeface="Times New Roman" panose="02020603050405020304" pitchFamily="18" charset="0"/>
              </a:rPr>
              <a:t>;	</a:t>
            </a:r>
          </a:p>
          <a:p>
            <a:endParaRPr lang="ru-KZ" sz="24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17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C8F772-95A8-5759-126C-BBB58073AF4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C289E3-80C4-15E2-4F37-A3C6BFE97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8E59DD-446D-8F68-2A3E-04830D80CA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855DEE7-8142-3058-3710-CD81639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70D78A-340B-4995-CB03-7637DFB33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F254C4-0BB9-3217-30B4-AAD55DEBE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CD1AFB0-3AA7-0211-DBAE-945EC82CB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F025677-DEF9-5AC9-135A-0404247873C2}"/>
              </a:ext>
            </a:extLst>
          </p:cNvPr>
          <p:cNvSpPr>
            <a:spLocks noGrp="1"/>
          </p:cNvSpPr>
          <p:nvPr>
            <p:ph type="title"/>
          </p:nvPr>
        </p:nvSpPr>
        <p:spPr>
          <a:xfrm>
            <a:off x="1043631" y="809898"/>
            <a:ext cx="9942716" cy="1554480"/>
          </a:xfrm>
        </p:spPr>
        <p:txBody>
          <a:bodyPr anchor="ctr">
            <a:normAutofit/>
          </a:bodyPr>
          <a:lstStyle/>
          <a:p>
            <a:r>
              <a:rPr lang="ru-RU" sz="4800" dirty="0" err="1">
                <a:latin typeface="Times New Roman" panose="02020603050405020304" pitchFamily="18" charset="0"/>
                <a:cs typeface="Times New Roman" panose="02020603050405020304" pitchFamily="18" charset="0"/>
              </a:rPr>
              <a:t>Сақтандыру</a:t>
            </a:r>
            <a:r>
              <a:rPr lang="ru-RU" sz="48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тәсілі</a:t>
            </a:r>
            <a:endParaRPr lang="ru-KZ" sz="4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FCD99ED-F68D-B911-F687-D9E0DFC8AAF1}"/>
              </a:ext>
            </a:extLst>
          </p:cNvPr>
          <p:cNvSpPr>
            <a:spLocks noGrp="1"/>
          </p:cNvSpPr>
          <p:nvPr>
            <p:ph idx="1"/>
          </p:nvPr>
        </p:nvSpPr>
        <p:spPr>
          <a:xfrm>
            <a:off x="1045028" y="3017522"/>
            <a:ext cx="9941319" cy="3124658"/>
          </a:xfrm>
        </p:spPr>
        <p:txBody>
          <a:bodyPr anchor="ctr">
            <a:normAutofit fontScale="92500" lnSpcReduction="10000"/>
          </a:bodyPr>
          <a:lstStyle/>
          <a:p>
            <a:pPr>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10.6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11.8 </a:t>
            </a:r>
            <a:r>
              <a:rPr lang="ru-RU" sz="2400" dirty="0" err="1">
                <a:latin typeface="Times New Roman" panose="02020603050405020304" pitchFamily="18" charset="0"/>
                <a:cs typeface="Times New Roman" panose="02020603050405020304" pitchFamily="18" charset="0"/>
              </a:rPr>
              <a:t>баптарында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модификацияланған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организмдердің</a:t>
            </a:r>
            <a:r>
              <a:rPr lang="ru-RU" sz="2400" dirty="0">
                <a:latin typeface="Times New Roman" panose="02020603050405020304" pitchFamily="18" charset="0"/>
                <a:cs typeface="Times New Roman" panose="02020603050405020304" pitchFamily="18" charset="0"/>
              </a:rPr>
              <a:t> (ТМО) </a:t>
            </a:r>
            <a:r>
              <a:rPr lang="ru-RU" sz="2400" dirty="0" err="1">
                <a:latin typeface="Times New Roman" panose="02020603050405020304" pitchFamily="18" charset="0"/>
                <a:cs typeface="Times New Roman" panose="02020603050405020304" pitchFamily="18" charset="0"/>
              </a:rPr>
              <a:t>биоалуантүрлілікке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деңгейі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жөніндегі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жеткілікті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ақпараттың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білімнің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болмауы</a:t>
            </a:r>
            <a:r>
              <a:rPr lang="ru-RU" sz="2400" dirty="0">
                <a:latin typeface="Times New Roman" panose="02020603050405020304" pitchFamily="18" charset="0"/>
                <a:cs typeface="Times New Roman" panose="02020603050405020304" pitchFamily="18" charset="0"/>
              </a:rPr>
              <a:t> адам </a:t>
            </a:r>
            <a:r>
              <a:rPr lang="ru-RU" sz="2400" dirty="0" err="1">
                <a:latin typeface="Times New Roman" panose="02020603050405020304" pitchFamily="18" charset="0"/>
                <a:cs typeface="Times New Roman" panose="02020603050405020304" pitchFamily="18" charset="0"/>
              </a:rPr>
              <a:t>денсаулығына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қауіп-қатерді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ескере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отырып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импорттаушы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тараптың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аталған</a:t>
            </a:r>
            <a:r>
              <a:rPr lang="ru-RU" sz="2400" dirty="0">
                <a:latin typeface="Times New Roman" panose="02020603050405020304" pitchFamily="18" charset="0"/>
                <a:cs typeface="Times New Roman" panose="02020603050405020304" pitchFamily="18" charset="0"/>
              </a:rPr>
              <a:t> ТМО-</a:t>
            </a:r>
            <a:r>
              <a:rPr lang="ru-RU" sz="2400" dirty="0" err="1">
                <a:latin typeface="Times New Roman" panose="02020603050405020304" pitchFamily="18" charset="0"/>
                <a:cs typeface="Times New Roman" panose="02020603050405020304" pitchFamily="18" charset="0"/>
              </a:rPr>
              <a:t>ны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импорттау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жөнінде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шешім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қабылдауына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кедергі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болмайды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болдырмау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азайту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делінген</a:t>
            </a:r>
            <a:r>
              <a:rPr lang="ru-RU"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Тәуекелдерді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жөніндегі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III </a:t>
            </a:r>
            <a:r>
              <a:rPr lang="ru-RU" sz="2400" dirty="0" err="1">
                <a:latin typeface="Times New Roman" panose="02020603050405020304" pitchFamily="18" charset="0"/>
                <a:cs typeface="Times New Roman" panose="02020603050405020304" pitchFamily="18" charset="0"/>
              </a:rPr>
              <a:t>қосымшасында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білімдердің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ғылыми</a:t>
            </a:r>
            <a:r>
              <a:rPr lang="ru-RU" sz="2400" dirty="0">
                <a:latin typeface="Times New Roman" panose="02020603050405020304" pitchFamily="18" charset="0"/>
                <a:cs typeface="Times New Roman" panose="02020603050405020304" pitchFamily="18" charset="0"/>
              </a:rPr>
              <a:t> консенсус </a:t>
            </a:r>
            <a:r>
              <a:rPr lang="ru-RU" sz="2400" dirty="0" err="1">
                <a:latin typeface="Times New Roman" panose="02020603050405020304" pitchFamily="18" charset="0"/>
                <a:cs typeface="Times New Roman" panose="02020603050405020304" pitchFamily="18" charset="0"/>
              </a:rPr>
              <a:t>болмауы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міндетті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белгілі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тәуекел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деңгейін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тәуекелдің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жоқтығын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қолайлы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тәуекелді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түсіндірілмеуі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көрсетілген</a:t>
            </a:r>
            <a:r>
              <a:rPr lang="ru-RU" sz="2400" dirty="0">
                <a:latin typeface="Times New Roman" panose="02020603050405020304" pitchFamily="18" charset="0"/>
                <a:cs typeface="Times New Roman" panose="02020603050405020304" pitchFamily="18" charset="0"/>
              </a:rPr>
              <a:t>.</a:t>
            </a:r>
            <a:endParaRPr lang="ru-KZ" sz="24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4FE95D5C-57E1-40C3-74DE-EF69523CE6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23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2D5FEA2-71CD-F445-17BE-D19D35D232DD}"/>
              </a:ext>
            </a:extLst>
          </p:cNvPr>
          <p:cNvSpPr>
            <a:spLocks noGrp="1"/>
          </p:cNvSpPr>
          <p:nvPr>
            <p:ph type="title"/>
          </p:nvPr>
        </p:nvSpPr>
        <p:spPr>
          <a:xfrm>
            <a:off x="589560" y="856180"/>
            <a:ext cx="4560584" cy="1128068"/>
          </a:xfrm>
        </p:spPr>
        <p:txBody>
          <a:bodyPr anchor="ctr">
            <a:normAutofit/>
          </a:bodyPr>
          <a:lstStyle/>
          <a:p>
            <a:r>
              <a:rPr lang="ru-RU" sz="4000" dirty="0" err="1">
                <a:latin typeface="Times New Roman" panose="02020603050405020304" pitchFamily="18" charset="0"/>
                <a:cs typeface="Times New Roman" panose="02020603050405020304" pitchFamily="18" charset="0"/>
              </a:rPr>
              <a:t>Қолданба</a:t>
            </a:r>
            <a:endParaRPr lang="ru-KZ" sz="4000"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6AA01BDF-9423-7403-8AD5-FF4279AE4665}"/>
              </a:ext>
            </a:extLst>
          </p:cNvPr>
          <p:cNvSpPr>
            <a:spLocks noGrp="1"/>
          </p:cNvSpPr>
          <p:nvPr>
            <p:ph idx="1"/>
          </p:nvPr>
        </p:nvSpPr>
        <p:spPr>
          <a:xfrm>
            <a:off x="590719" y="2330505"/>
            <a:ext cx="4559425" cy="3979585"/>
          </a:xfrm>
        </p:spPr>
        <p:txBody>
          <a:bodyPr anchor="ctr">
            <a:normAutofit lnSpcReduction="10000"/>
          </a:bodyPr>
          <a:lstStyle/>
          <a:p>
            <a:r>
              <a:rPr lang="ru-RU" sz="2400" dirty="0">
                <a:latin typeface="Times New Roman" panose="02020603050405020304" pitchFamily="18" charset="0"/>
                <a:cs typeface="Times New Roman" panose="02020603050405020304" pitchFamily="18" charset="0"/>
              </a:rPr>
              <a:t>Протокол </a:t>
            </a:r>
            <a:r>
              <a:rPr lang="ru-RU" sz="2400" dirty="0" err="1">
                <a:latin typeface="Times New Roman" panose="02020603050405020304" pitchFamily="18" charset="0"/>
                <a:cs typeface="Times New Roman" panose="02020603050405020304" pitchFamily="18" charset="0"/>
              </a:rPr>
              <a:t>трансшекаралық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қозғалысқа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транзитке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өңдеуге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адам </a:t>
            </a:r>
            <a:r>
              <a:rPr lang="ru-RU" sz="2400" dirty="0" err="1">
                <a:latin typeface="Times New Roman" panose="02020603050405020304" pitchFamily="18" charset="0"/>
                <a:cs typeface="Times New Roman" panose="02020603050405020304" pitchFamily="18" charset="0"/>
              </a:rPr>
              <a:t>денсаулығына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қауіп-қатерді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ескере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отырып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биологиялық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әртүрлілікті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сақтау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тұрақты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пайдалану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етуі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модификацияланған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организмдерді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пайдалануға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қолданылады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Протоколдың</a:t>
            </a:r>
            <a:r>
              <a:rPr lang="ru-RU" sz="2400" dirty="0">
                <a:latin typeface="Times New Roman" panose="02020603050405020304" pitchFamily="18" charset="0"/>
                <a:cs typeface="Times New Roman" panose="02020603050405020304" pitchFamily="18" charset="0"/>
              </a:rPr>
              <a:t> 4-бабы, </a:t>
            </a:r>
            <a:r>
              <a:rPr lang="en-US" sz="2400" dirty="0">
                <a:latin typeface="Times New Roman" panose="02020603050405020304" pitchFamily="18" charset="0"/>
                <a:cs typeface="Times New Roman" panose="02020603050405020304" pitchFamily="18" charset="0"/>
              </a:rPr>
              <a:t>SCBD 2000).</a:t>
            </a:r>
            <a:endParaRPr lang="ru-KZ" sz="24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EC84727A-C9D5-A9BA-21D9-59E504B23AF7}"/>
              </a:ext>
            </a:extLst>
          </p:cNvPr>
          <p:cNvPicPr>
            <a:picLocks noChangeAspect="1"/>
          </p:cNvPicPr>
          <p:nvPr/>
        </p:nvPicPr>
        <p:blipFill>
          <a:blip r:embed="rId2"/>
          <a:srcRect t="4940" r="2" b="22358"/>
          <a:stretch/>
        </p:blipFill>
        <p:spPr>
          <a:xfrm>
            <a:off x="5977788" y="799352"/>
            <a:ext cx="5425410" cy="5259296"/>
          </a:xfrm>
          <a:prstGeom prst="rect">
            <a:avLst/>
          </a:prstGeom>
        </p:spPr>
      </p:pic>
    </p:spTree>
    <p:extLst>
      <p:ext uri="{BB962C8B-B14F-4D97-AF65-F5344CB8AC3E}">
        <p14:creationId xmlns:p14="http://schemas.microsoft.com/office/powerpoint/2010/main" val="8465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77A67D5-D4DD-92FF-14C7-0C33CDC1F4CE}"/>
              </a:ext>
            </a:extLst>
          </p:cNvPr>
          <p:cNvSpPr>
            <a:spLocks noGrp="1"/>
          </p:cNvSpPr>
          <p:nvPr>
            <p:ph type="title"/>
          </p:nvPr>
        </p:nvSpPr>
        <p:spPr>
          <a:xfrm>
            <a:off x="808638" y="386930"/>
            <a:ext cx="9236700" cy="1188950"/>
          </a:xfrm>
        </p:spPr>
        <p:txBody>
          <a:bodyPr anchor="b">
            <a:normAutofit/>
          </a:bodyPr>
          <a:lstStyle/>
          <a:p>
            <a:r>
              <a:rPr lang="ru-RU" sz="5400" dirty="0" err="1">
                <a:latin typeface="Times New Roman" panose="02020603050405020304" pitchFamily="18" charset="0"/>
                <a:cs typeface="Times New Roman" panose="02020603050405020304" pitchFamily="18" charset="0"/>
              </a:rPr>
              <a:t>Тараптар</a:t>
            </a:r>
            <a:r>
              <a:rPr lang="ru-RU" sz="5400" dirty="0">
                <a:latin typeface="Times New Roman" panose="02020603050405020304" pitchFamily="18" charset="0"/>
                <a:cs typeface="Times New Roman" panose="02020603050405020304" pitchFamily="18" charset="0"/>
              </a:rPr>
              <a:t> </a:t>
            </a:r>
            <a:r>
              <a:rPr lang="ru-RU" sz="5400" dirty="0" err="1">
                <a:latin typeface="Times New Roman" panose="02020603050405020304" pitchFamily="18" charset="0"/>
                <a:cs typeface="Times New Roman" panose="02020603050405020304" pitchFamily="18" charset="0"/>
              </a:rPr>
              <a:t>және</a:t>
            </a:r>
            <a:r>
              <a:rPr lang="ru-RU" sz="5400" dirty="0">
                <a:latin typeface="Times New Roman" panose="02020603050405020304" pitchFamily="18" charset="0"/>
                <a:cs typeface="Times New Roman" panose="02020603050405020304" pitchFamily="18" charset="0"/>
              </a:rPr>
              <a:t> </a:t>
            </a:r>
            <a:r>
              <a:rPr lang="ru-RU" sz="5400" dirty="0" err="1">
                <a:latin typeface="Times New Roman" panose="02020603050405020304" pitchFamily="18" charset="0"/>
                <a:cs typeface="Times New Roman" panose="02020603050405020304" pitchFamily="18" charset="0"/>
              </a:rPr>
              <a:t>тарап</a:t>
            </a:r>
            <a:r>
              <a:rPr lang="ru-RU" sz="5400" dirty="0">
                <a:latin typeface="Times New Roman" panose="02020603050405020304" pitchFamily="18" charset="0"/>
                <a:cs typeface="Times New Roman" panose="02020603050405020304" pitchFamily="18" charset="0"/>
              </a:rPr>
              <a:t> </a:t>
            </a:r>
            <a:r>
              <a:rPr lang="ru-RU" sz="5400" dirty="0" err="1">
                <a:latin typeface="Times New Roman" panose="02020603050405020304" pitchFamily="18" charset="0"/>
                <a:cs typeface="Times New Roman" panose="02020603050405020304" pitchFamily="18" charset="0"/>
              </a:rPr>
              <a:t>еместер</a:t>
            </a:r>
            <a:endParaRPr lang="ru-KZ" sz="54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55D21358-D80C-5047-B5EC-7DEAF2F8B89C}"/>
              </a:ext>
            </a:extLst>
          </p:cNvPr>
          <p:cNvSpPr>
            <a:spLocks noGrp="1"/>
          </p:cNvSpPr>
          <p:nvPr>
            <p:ph idx="1"/>
          </p:nvPr>
        </p:nvSpPr>
        <p:spPr>
          <a:xfrm>
            <a:off x="793660" y="2599509"/>
            <a:ext cx="10143668" cy="3435531"/>
          </a:xfrm>
        </p:spPr>
        <p:txBody>
          <a:bodyPr anchor="ctr">
            <a:normAutofit/>
          </a:bodyPr>
          <a:lstStyle/>
          <a:p>
            <a:r>
              <a:rPr lang="ru-RU" sz="2400">
                <a:latin typeface="Times New Roman" panose="02020603050405020304" pitchFamily="18" charset="0"/>
                <a:cs typeface="Times New Roman" panose="02020603050405020304" pitchFamily="18" charset="0"/>
              </a:rPr>
              <a:t>Протоколдың жетекші органы — Конвенция Тараптарының Конференциясы, ол Протокол Тараптарының кеңесі ретінде әрекет етеді (КС-МОП). Бұл органның негізгі функциясы — Протоколдың орындалуын қарастыру және оның тиімді жұмыс істеуіне қажетті шешімдерді қабылдау. Протокол бойынша шешімдер тек Протокол Тараптары тарапынан қабылдана алады. Конвенция Тараптары, Протокол Тараптары болмаған жағдайда, </a:t>
            </a:r>
            <a:r>
              <a:rPr lang="en-US" sz="2400">
                <a:latin typeface="Times New Roman" panose="02020603050405020304" pitchFamily="18" charset="0"/>
                <a:cs typeface="Times New Roman" panose="02020603050405020304" pitchFamily="18" charset="0"/>
              </a:rPr>
              <a:t>COP-MOP </a:t>
            </a:r>
            <a:r>
              <a:rPr lang="ru-RU" sz="2400">
                <a:latin typeface="Times New Roman" panose="02020603050405020304" pitchFamily="18" charset="0"/>
                <a:cs typeface="Times New Roman" panose="02020603050405020304" pitchFamily="18" charset="0"/>
              </a:rPr>
              <a:t>отырыстарына тек байқаушылар ретінде қатыса алады.</a:t>
            </a:r>
            <a:endParaRPr lang="ru-KZ"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52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35CAEEB-D2C5-6F23-0812-114E2B3AC2FB}"/>
              </a:ext>
            </a:extLst>
          </p:cNvPr>
          <p:cNvSpPr>
            <a:spLocks noGrp="1"/>
          </p:cNvSpPr>
          <p:nvPr>
            <p:ph type="title"/>
          </p:nvPr>
        </p:nvSpPr>
        <p:spPr>
          <a:xfrm>
            <a:off x="808638" y="386930"/>
            <a:ext cx="9236700" cy="1188950"/>
          </a:xfrm>
        </p:spPr>
        <p:txBody>
          <a:bodyPr anchor="b">
            <a:normAutofit/>
          </a:bodyPr>
          <a:lstStyle/>
          <a:p>
            <a:r>
              <a:rPr lang="ru-RU" sz="5400" dirty="0" err="1">
                <a:latin typeface="Times New Roman" panose="02020603050405020304" pitchFamily="18" charset="0"/>
                <a:cs typeface="Times New Roman" panose="02020603050405020304" pitchFamily="18" charset="0"/>
              </a:rPr>
              <a:t>Тараптар</a:t>
            </a:r>
            <a:r>
              <a:rPr lang="ru-RU" sz="5400" dirty="0">
                <a:latin typeface="Times New Roman" panose="02020603050405020304" pitchFamily="18" charset="0"/>
                <a:cs typeface="Times New Roman" panose="02020603050405020304" pitchFamily="18" charset="0"/>
              </a:rPr>
              <a:t> </a:t>
            </a:r>
            <a:r>
              <a:rPr lang="ru-RU" sz="5400" dirty="0" err="1">
                <a:latin typeface="Times New Roman" panose="02020603050405020304" pitchFamily="18" charset="0"/>
                <a:cs typeface="Times New Roman" panose="02020603050405020304" pitchFamily="18" charset="0"/>
              </a:rPr>
              <a:t>және</a:t>
            </a:r>
            <a:r>
              <a:rPr lang="ru-RU" sz="5400" dirty="0">
                <a:latin typeface="Times New Roman" panose="02020603050405020304" pitchFamily="18" charset="0"/>
                <a:cs typeface="Times New Roman" panose="02020603050405020304" pitchFamily="18" charset="0"/>
              </a:rPr>
              <a:t> </a:t>
            </a:r>
            <a:r>
              <a:rPr lang="ru-RU" sz="5400" dirty="0" err="1">
                <a:latin typeface="Times New Roman" panose="02020603050405020304" pitchFamily="18" charset="0"/>
                <a:cs typeface="Times New Roman" panose="02020603050405020304" pitchFamily="18" charset="0"/>
              </a:rPr>
              <a:t>тарап</a:t>
            </a:r>
            <a:r>
              <a:rPr lang="ru-RU" sz="5400" dirty="0">
                <a:latin typeface="Times New Roman" panose="02020603050405020304" pitchFamily="18" charset="0"/>
                <a:cs typeface="Times New Roman" panose="02020603050405020304" pitchFamily="18" charset="0"/>
              </a:rPr>
              <a:t> </a:t>
            </a:r>
            <a:r>
              <a:rPr lang="ru-RU" sz="5400" dirty="0" err="1">
                <a:latin typeface="Times New Roman" panose="02020603050405020304" pitchFamily="18" charset="0"/>
                <a:cs typeface="Times New Roman" panose="02020603050405020304" pitchFamily="18" charset="0"/>
              </a:rPr>
              <a:t>еместер</a:t>
            </a:r>
            <a:endParaRPr lang="ru-KZ" sz="54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7E797F97-D70E-42AE-0924-B8308869B3D2}"/>
              </a:ext>
            </a:extLst>
          </p:cNvPr>
          <p:cNvSpPr>
            <a:spLocks noGrp="1"/>
          </p:cNvSpPr>
          <p:nvPr>
            <p:ph idx="1"/>
          </p:nvPr>
        </p:nvSpPr>
        <p:spPr>
          <a:xfrm>
            <a:off x="793660" y="2599509"/>
            <a:ext cx="10143668" cy="3435531"/>
          </a:xfrm>
        </p:spPr>
        <p:txBody>
          <a:bodyPr anchor="ctr">
            <a:normAutofit/>
          </a:bodyPr>
          <a:lstStyle/>
          <a:p>
            <a:r>
              <a:rPr lang="ru-RU" sz="2400">
                <a:latin typeface="Times New Roman" panose="02020603050405020304" pitchFamily="18" charset="0"/>
                <a:cs typeface="Times New Roman" panose="02020603050405020304" pitchFamily="18" charset="0"/>
              </a:rPr>
              <a:t>Протоколда ЖМО-ның Тараптары мен Тарап емес елдерге трансшекаралық қозғалыстарға қатысты міндеттемелері қарастырылады. Тараптар мен Тарап емес елдер арасындағы трансшекаралық қозғалыстар Протоколдың мақсатына сәйкес келетіндей жүзеге асырылуы тиіс. Тараптар, Тарап емес елдерді Протоколды сақтауға ынталандыруы және биобезопасность жөніндегі ақпараттық орталыққа ақпарат ұсынуы тиіс.</a:t>
            </a:r>
            <a:endParaRPr lang="ru-KZ"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41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331C8EF-280E-051B-36C8-107A4A875876}"/>
              </a:ext>
            </a:extLst>
          </p:cNvPr>
          <p:cNvSpPr>
            <a:spLocks noGrp="1"/>
          </p:cNvSpPr>
          <p:nvPr>
            <p:ph type="title"/>
          </p:nvPr>
        </p:nvSpPr>
        <p:spPr>
          <a:xfrm>
            <a:off x="808638" y="386930"/>
            <a:ext cx="9236700" cy="1188950"/>
          </a:xfrm>
        </p:spPr>
        <p:txBody>
          <a:bodyPr anchor="b">
            <a:normAutofit/>
          </a:bodyPr>
          <a:lstStyle/>
          <a:p>
            <a:r>
              <a:rPr lang="ru-RU" sz="5400" dirty="0">
                <a:latin typeface="Times New Roman" panose="02020603050405020304" pitchFamily="18" charset="0"/>
                <a:cs typeface="Times New Roman" panose="02020603050405020304" pitchFamily="18" charset="0"/>
              </a:rPr>
              <a:t>ДСҰ-мен </a:t>
            </a:r>
            <a:r>
              <a:rPr lang="ru-RU" sz="5400" dirty="0" err="1">
                <a:latin typeface="Times New Roman" panose="02020603050405020304" pitchFamily="18" charset="0"/>
                <a:cs typeface="Times New Roman" panose="02020603050405020304" pitchFamily="18" charset="0"/>
              </a:rPr>
              <a:t>қарым-қатынас</a:t>
            </a:r>
            <a:endParaRPr lang="ru-KZ" sz="54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1DBA08A1-66F8-FFF9-CA6D-A676975A97E4}"/>
              </a:ext>
            </a:extLst>
          </p:cNvPr>
          <p:cNvSpPr>
            <a:spLocks noGrp="1"/>
          </p:cNvSpPr>
          <p:nvPr>
            <p:ph idx="1"/>
          </p:nvPr>
        </p:nvSpPr>
        <p:spPr>
          <a:xfrm>
            <a:off x="793660" y="2599509"/>
            <a:ext cx="10143668" cy="3435531"/>
          </a:xfrm>
        </p:spPr>
        <p:txBody>
          <a:bodyPr anchor="ctr">
            <a:normAutofit/>
          </a:bodyPr>
          <a:lstStyle/>
          <a:p>
            <a:r>
              <a:rPr lang="ru-RU" sz="1900" dirty="0" err="1">
                <a:latin typeface="Times New Roman" panose="02020603050405020304" pitchFamily="18" charset="0"/>
                <a:cs typeface="Times New Roman" panose="02020603050405020304" pitchFamily="18" charset="0"/>
              </a:rPr>
              <a:t>Дүниежүзілік</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сауда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ұйымының</a:t>
            </a:r>
            <a:r>
              <a:rPr lang="ru-RU" sz="1900" dirty="0">
                <a:latin typeface="Times New Roman" panose="02020603050405020304" pitchFamily="18" charset="0"/>
                <a:cs typeface="Times New Roman" panose="02020603050405020304" pitchFamily="18" charset="0"/>
              </a:rPr>
              <a:t> (ДСҰ) </a:t>
            </a:r>
            <a:r>
              <a:rPr lang="ru-RU" sz="1900" dirty="0" err="1">
                <a:latin typeface="Times New Roman" panose="02020603050405020304" pitchFamily="18" charset="0"/>
                <a:cs typeface="Times New Roman" panose="02020603050405020304" pitchFamily="18" charset="0"/>
              </a:rPr>
              <a:t>бірнеше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келісімдері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мысалы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Санитарлық</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және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фитосанитарлық</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шараларды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қолдану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туралы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келісім</a:t>
            </a:r>
            <a:r>
              <a:rPr lang="ru-RU" sz="1900" dirty="0">
                <a:latin typeface="Times New Roman" panose="02020603050405020304" pitchFamily="18" charset="0"/>
                <a:cs typeface="Times New Roman" panose="02020603050405020304" pitchFamily="18" charset="0"/>
              </a:rPr>
              <a:t> (СФС </a:t>
            </a:r>
            <a:r>
              <a:rPr lang="ru-RU" sz="1900" dirty="0" err="1">
                <a:latin typeface="Times New Roman" panose="02020603050405020304" pitchFamily="18" charset="0"/>
                <a:cs typeface="Times New Roman" panose="02020603050405020304" pitchFamily="18" charset="0"/>
              </a:rPr>
              <a:t>келісімі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және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Саудадағы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техникалық</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кедергілер</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туралы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келісім</a:t>
            </a:r>
            <a:r>
              <a:rPr lang="ru-RU" sz="1900" dirty="0">
                <a:latin typeface="Times New Roman" panose="02020603050405020304" pitchFamily="18" charset="0"/>
                <a:cs typeface="Times New Roman" panose="02020603050405020304" pitchFamily="18" charset="0"/>
              </a:rPr>
              <a:t> (ТБТ </a:t>
            </a:r>
            <a:r>
              <a:rPr lang="ru-RU" sz="1900" dirty="0" err="1">
                <a:latin typeface="Times New Roman" panose="02020603050405020304" pitchFamily="18" charset="0"/>
                <a:cs typeface="Times New Roman" panose="02020603050405020304" pitchFamily="18" charset="0"/>
              </a:rPr>
              <a:t>келісімі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сондай-ақ</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Зияткерлік</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меншік</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құқықтарының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сауда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аспектілері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туралы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келісім</a:t>
            </a:r>
            <a:r>
              <a:rPr lang="ru-RU" sz="1900" dirty="0">
                <a:latin typeface="Times New Roman" panose="02020603050405020304" pitchFamily="18" charset="0"/>
                <a:cs typeface="Times New Roman" panose="02020603050405020304" pitchFamily="18" charset="0"/>
              </a:rPr>
              <a:t> (ТРИПС), </a:t>
            </a:r>
            <a:r>
              <a:rPr lang="ru-RU" sz="1900" dirty="0" err="1">
                <a:latin typeface="Times New Roman" panose="02020603050405020304" pitchFamily="18" charset="0"/>
                <a:cs typeface="Times New Roman" panose="02020603050405020304" pitchFamily="18" charset="0"/>
              </a:rPr>
              <a:t>Протоколға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қатысты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ережелерді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қамтиды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Протоколдың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преамбуласында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тараптар</a:t>
            </a:r>
            <a:r>
              <a:rPr lang="ru-RU" sz="1900" dirty="0">
                <a:latin typeface="Times New Roman" panose="02020603050405020304" pitchFamily="18" charset="0"/>
                <a:cs typeface="Times New Roman" panose="02020603050405020304" pitchFamily="18" charset="0"/>
              </a:rPr>
              <a:t>:</a:t>
            </a:r>
          </a:p>
          <a:p>
            <a:r>
              <a:rPr lang="ru-RU" sz="1900" dirty="0">
                <a:latin typeface="Times New Roman" panose="02020603050405020304" pitchFamily="18" charset="0"/>
                <a:cs typeface="Times New Roman" panose="02020603050405020304" pitchFamily="18" charset="0"/>
              </a:rPr>
              <a:t>Сауда </a:t>
            </a:r>
            <a:r>
              <a:rPr lang="ru-RU" sz="1900" dirty="0" err="1">
                <a:latin typeface="Times New Roman" panose="02020603050405020304" pitchFamily="18" charset="0"/>
                <a:cs typeface="Times New Roman" panose="02020603050405020304" pitchFamily="18" charset="0"/>
              </a:rPr>
              <a:t>және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қоршаған</a:t>
            </a:r>
            <a:r>
              <a:rPr lang="ru-RU" sz="1900" dirty="0">
                <a:latin typeface="Times New Roman" panose="02020603050405020304" pitchFamily="18" charset="0"/>
                <a:cs typeface="Times New Roman" panose="02020603050405020304" pitchFamily="18" charset="0"/>
              </a:rPr>
              <a:t> орта </a:t>
            </a:r>
            <a:r>
              <a:rPr lang="ru-RU" sz="1900" dirty="0" err="1">
                <a:latin typeface="Times New Roman" panose="02020603050405020304" pitchFamily="18" charset="0"/>
                <a:cs typeface="Times New Roman" panose="02020603050405020304" pitchFamily="18" charset="0"/>
              </a:rPr>
              <a:t>жөніндегі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келісімдердің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өзара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толықтырылуы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тиіс</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екенін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мойындайды</a:t>
            </a:r>
            <a:r>
              <a:rPr lang="ru-RU" sz="1900" dirty="0">
                <a:latin typeface="Times New Roman" panose="02020603050405020304" pitchFamily="18" charset="0"/>
                <a:cs typeface="Times New Roman" panose="02020603050405020304" pitchFamily="18" charset="0"/>
              </a:rPr>
              <a:t>;	</a:t>
            </a:r>
          </a:p>
          <a:p>
            <a:r>
              <a:rPr lang="ru-RU" sz="1900" dirty="0" err="1">
                <a:latin typeface="Times New Roman" panose="02020603050405020304" pitchFamily="18" charset="0"/>
                <a:cs typeface="Times New Roman" panose="02020603050405020304" pitchFamily="18" charset="0"/>
              </a:rPr>
              <a:t>Протоколдың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кез</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келген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қолданыстағы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келісімдер</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бойынша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құқықтар</a:t>
            </a:r>
            <a:r>
              <a:rPr lang="ru-RU" sz="1900" dirty="0">
                <a:latin typeface="Times New Roman" panose="02020603050405020304" pitchFamily="18" charset="0"/>
                <a:cs typeface="Times New Roman" panose="02020603050405020304" pitchFamily="18" charset="0"/>
              </a:rPr>
              <a:t> мен </a:t>
            </a:r>
            <a:r>
              <a:rPr lang="ru-RU" sz="1900" dirty="0" err="1">
                <a:latin typeface="Times New Roman" panose="02020603050405020304" pitchFamily="18" charset="0"/>
                <a:cs typeface="Times New Roman" panose="02020603050405020304" pitchFamily="18" charset="0"/>
              </a:rPr>
              <a:t>міндеттемелерді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өзгерту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дегенді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білдірмейтінін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атап</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көрсетеді</a:t>
            </a:r>
            <a:r>
              <a:rPr lang="ru-RU" sz="1900" dirty="0">
                <a:latin typeface="Times New Roman" panose="02020603050405020304" pitchFamily="18" charset="0"/>
                <a:cs typeface="Times New Roman" panose="02020603050405020304" pitchFamily="18" charset="0"/>
              </a:rPr>
              <a:t>;	</a:t>
            </a:r>
          </a:p>
          <a:p>
            <a:r>
              <a:rPr lang="ru-RU" sz="1900" dirty="0" err="1">
                <a:latin typeface="Times New Roman" panose="02020603050405020304" pitchFamily="18" charset="0"/>
                <a:cs typeface="Times New Roman" panose="02020603050405020304" pitchFamily="18" charset="0"/>
              </a:rPr>
              <a:t>Жоғарыда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аталған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пункттің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Протоколды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басқа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халықаралық</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келісімдерге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бағындыруға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арналмағанын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түсінеді</a:t>
            </a:r>
            <a:r>
              <a:rPr lang="ru-RU" sz="1900" dirty="0">
                <a:latin typeface="Times New Roman" panose="02020603050405020304" pitchFamily="18" charset="0"/>
                <a:cs typeface="Times New Roman" panose="02020603050405020304" pitchFamily="18" charset="0"/>
              </a:rPr>
              <a:t>.</a:t>
            </a:r>
            <a:endParaRPr lang="ru-KZ"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19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E203E19-FCB7-A304-27C2-814C83D25C47}"/>
              </a:ext>
            </a:extLst>
          </p:cNvPr>
          <p:cNvSpPr>
            <a:spLocks noGrp="1"/>
          </p:cNvSpPr>
          <p:nvPr>
            <p:ph type="title"/>
          </p:nvPr>
        </p:nvSpPr>
        <p:spPr>
          <a:xfrm>
            <a:off x="589560" y="856180"/>
            <a:ext cx="4560584" cy="1128068"/>
          </a:xfrm>
        </p:spPr>
        <p:txBody>
          <a:bodyPr anchor="ctr">
            <a:normAutofit fontScale="90000"/>
          </a:bodyPr>
          <a:lstStyle/>
          <a:p>
            <a:r>
              <a:rPr lang="ru-RU" sz="4000" dirty="0" err="1">
                <a:latin typeface="Times New Roman" panose="02020603050405020304" pitchFamily="18" charset="0"/>
                <a:cs typeface="Times New Roman" panose="02020603050405020304" pitchFamily="18" charset="0"/>
              </a:rPr>
              <a:t>Негізгі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мүмкіндіктер</a:t>
            </a:r>
            <a:br>
              <a:rPr lang="ru-RU" sz="4000" dirty="0">
                <a:latin typeface="Times New Roman" panose="02020603050405020304" pitchFamily="18" charset="0"/>
                <a:cs typeface="Times New Roman" panose="02020603050405020304" pitchFamily="18" charset="0"/>
              </a:rPr>
            </a:br>
            <a:r>
              <a:rPr lang="ru-RU" sz="4000" dirty="0" err="1">
                <a:latin typeface="Times New Roman" panose="02020603050405020304" pitchFamily="18" charset="0"/>
                <a:cs typeface="Times New Roman" panose="02020603050405020304" pitchFamily="18" charset="0"/>
              </a:rPr>
              <a:t>Мүмкіндіктерге</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шолу</a:t>
            </a:r>
            <a:endParaRPr lang="ru-KZ" sz="400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44E7C082-E33A-A55C-9D50-88F5D53348EB}"/>
              </a:ext>
            </a:extLst>
          </p:cNvPr>
          <p:cNvSpPr>
            <a:spLocks noGrp="1"/>
          </p:cNvSpPr>
          <p:nvPr>
            <p:ph idx="1"/>
          </p:nvPr>
        </p:nvSpPr>
        <p:spPr>
          <a:xfrm>
            <a:off x="355197" y="2330505"/>
            <a:ext cx="4794948" cy="4207947"/>
          </a:xfrm>
        </p:spPr>
        <p:txBody>
          <a:bodyPr anchor="ctr">
            <a:normAutofit/>
          </a:bodyPr>
          <a:lstStyle/>
          <a:p>
            <a:r>
              <a:rPr lang="ru-RU" sz="1800" dirty="0">
                <a:latin typeface="Times New Roman" panose="02020603050405020304" pitchFamily="18" charset="0"/>
                <a:cs typeface="Times New Roman" panose="02020603050405020304" pitchFamily="18" charset="0"/>
              </a:rPr>
              <a:t>Протокол </a:t>
            </a:r>
            <a:r>
              <a:rPr lang="ru-RU" sz="1800" dirty="0" err="1">
                <a:latin typeface="Times New Roman" panose="02020603050405020304" pitchFamily="18" charset="0"/>
                <a:cs typeface="Times New Roman" panose="02020603050405020304" pitchFamily="18" charset="0"/>
              </a:rPr>
              <a:t>биологиялық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қауіпсіздікті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қамтамасыз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ықпал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организмдерді</a:t>
            </a:r>
            <a:r>
              <a:rPr lang="ru-RU" sz="1800" dirty="0">
                <a:latin typeface="Times New Roman" panose="02020603050405020304" pitchFamily="18" charset="0"/>
                <a:cs typeface="Times New Roman" panose="02020603050405020304" pitchFamily="18" charset="0"/>
              </a:rPr>
              <a:t> (ТМО) </a:t>
            </a:r>
            <a:r>
              <a:rPr lang="ru-RU" sz="1800" dirty="0" err="1">
                <a:latin typeface="Times New Roman" panose="02020603050405020304" pitchFamily="18" charset="0"/>
                <a:cs typeface="Times New Roman" panose="02020603050405020304" pitchFamily="18" charset="0"/>
              </a:rPr>
              <a:t>қауіпсіз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тасымалдау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өңдеу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пайдалану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бойынша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ережелер</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рәсімдерді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белгілейді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сонымен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қатар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трансшекаралық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қозғалыстарға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ерекше</a:t>
            </a:r>
            <a:r>
              <a:rPr lang="ru-RU" sz="1800" dirty="0">
                <a:latin typeface="Times New Roman" panose="02020603050405020304" pitchFamily="18" charset="0"/>
                <a:cs typeface="Times New Roman" panose="02020603050405020304" pitchFamily="18" charset="0"/>
              </a:rPr>
              <a:t> назар </a:t>
            </a:r>
            <a:r>
              <a:rPr lang="ru-RU" sz="1800" dirty="0" err="1">
                <a:latin typeface="Times New Roman" panose="02020603050405020304" pitchFamily="18" charset="0"/>
                <a:cs typeface="Times New Roman" panose="02020603050405020304" pitchFamily="18" charset="0"/>
              </a:rPr>
              <a:t>аударады</a:t>
            </a:r>
            <a:r>
              <a:rPr lang="ru-RU" sz="1800" dirty="0">
                <a:latin typeface="Times New Roman" panose="02020603050405020304" pitchFamily="18" charset="0"/>
                <a:cs typeface="Times New Roman" panose="02020603050405020304" pitchFamily="18" charset="0"/>
              </a:rPr>
              <a:t>. Протокол </a:t>
            </a:r>
            <a:r>
              <a:rPr lang="ru-RU" sz="1800" dirty="0" err="1">
                <a:latin typeface="Times New Roman" panose="02020603050405020304" pitchFamily="18" charset="0"/>
                <a:cs typeface="Times New Roman" panose="02020603050405020304" pitchFamily="18" charset="0"/>
              </a:rPr>
              <a:t>бірқатар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рәсімдерді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қамтиды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ішінде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қоршаған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ортаға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әдейі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енгізілуге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тиіс</a:t>
            </a:r>
            <a:r>
              <a:rPr lang="ru-RU" sz="1800" dirty="0">
                <a:latin typeface="Times New Roman" panose="02020603050405020304" pitchFamily="18" charset="0"/>
                <a:cs typeface="Times New Roman" panose="02020603050405020304" pitchFamily="18" charset="0"/>
              </a:rPr>
              <a:t> ТМО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алдын</a:t>
            </a:r>
            <a:r>
              <a:rPr lang="ru-RU" sz="1800" dirty="0">
                <a:latin typeface="Times New Roman" panose="02020603050405020304" pitchFamily="18" charset="0"/>
                <a:cs typeface="Times New Roman" panose="02020603050405020304" pitchFamily="18" charset="0"/>
              </a:rPr>
              <a:t> ала </a:t>
            </a:r>
            <a:r>
              <a:rPr lang="ru-RU" sz="1800" dirty="0" err="1">
                <a:latin typeface="Times New Roman" panose="02020603050405020304" pitchFamily="18" charset="0"/>
                <a:cs typeface="Times New Roman" panose="02020603050405020304" pitchFamily="18" charset="0"/>
              </a:rPr>
              <a:t>ақпараттандырылған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келісім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рәсімі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тікелей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тамақ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ретінде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пайдалануға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қайта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өңдеуге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арналған</a:t>
            </a:r>
            <a:r>
              <a:rPr lang="ru-RU" sz="1800" dirty="0">
                <a:latin typeface="Times New Roman" panose="02020603050405020304" pitchFamily="18" charset="0"/>
                <a:cs typeface="Times New Roman" panose="02020603050405020304" pitchFamily="18" charset="0"/>
              </a:rPr>
              <a:t> ТМО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рәсім</a:t>
            </a:r>
            <a:r>
              <a:rPr lang="ru-RU" sz="1800" dirty="0">
                <a:latin typeface="Times New Roman" panose="02020603050405020304" pitchFamily="18" charset="0"/>
                <a:cs typeface="Times New Roman" panose="02020603050405020304" pitchFamily="18" charset="0"/>
              </a:rPr>
              <a:t> бар.</a:t>
            </a:r>
            <a:endParaRPr lang="ru-KZ" sz="1800" dirty="0">
              <a:latin typeface="Times New Roman" panose="02020603050405020304" pitchFamily="18" charset="0"/>
              <a:cs typeface="Times New Roman" panose="02020603050405020304" pitchFamily="18" charset="0"/>
            </a:endParaRPr>
          </a:p>
          <a:p>
            <a:endParaRPr lang="ru-KZ" sz="1700" dirty="0"/>
          </a:p>
        </p:txBody>
      </p:sp>
      <p:sp>
        <p:nvSpPr>
          <p:cNvPr id="30" name="Rectangle 2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Товарооборот между Москвой и Индией увеличился более чем на 60 процентов в  2021 году | Новости Москвы">
            <a:extLst>
              <a:ext uri="{FF2B5EF4-FFF2-40B4-BE49-F238E27FC236}">
                <a16:creationId xmlns:a16="http://schemas.microsoft.com/office/drawing/2014/main" id="{9ED9DC05-2263-72F5-4234-829E72A1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173" y="1756944"/>
            <a:ext cx="5811608" cy="417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59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AFB4DB-2CD4-3D8C-B225-2E00D162700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58E011-3CF1-77F2-6206-637C3A26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D742BD9-457A-F7A3-F625-17EA2010B7D6}"/>
              </a:ext>
            </a:extLst>
          </p:cNvPr>
          <p:cNvSpPr>
            <a:spLocks noGrp="1"/>
          </p:cNvSpPr>
          <p:nvPr>
            <p:ph type="title"/>
          </p:nvPr>
        </p:nvSpPr>
        <p:spPr>
          <a:xfrm>
            <a:off x="589560" y="856180"/>
            <a:ext cx="4560584" cy="1128068"/>
          </a:xfrm>
        </p:spPr>
        <p:txBody>
          <a:bodyPr anchor="ctr">
            <a:normAutofit fontScale="90000"/>
          </a:bodyPr>
          <a:lstStyle/>
          <a:p>
            <a:r>
              <a:rPr lang="ru-RU" sz="4000" dirty="0" err="1">
                <a:latin typeface="Times New Roman" panose="02020603050405020304" pitchFamily="18" charset="0"/>
                <a:cs typeface="Times New Roman" panose="02020603050405020304" pitchFamily="18" charset="0"/>
              </a:rPr>
              <a:t>Негізгі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мүмкіндіктер</a:t>
            </a:r>
            <a:br>
              <a:rPr lang="ru-RU" sz="4000" dirty="0">
                <a:latin typeface="Times New Roman" panose="02020603050405020304" pitchFamily="18" charset="0"/>
                <a:cs typeface="Times New Roman" panose="02020603050405020304" pitchFamily="18" charset="0"/>
              </a:rPr>
            </a:br>
            <a:r>
              <a:rPr lang="ru-RU" sz="4000" dirty="0" err="1">
                <a:latin typeface="Times New Roman" panose="02020603050405020304" pitchFamily="18" charset="0"/>
                <a:cs typeface="Times New Roman" panose="02020603050405020304" pitchFamily="18" charset="0"/>
              </a:rPr>
              <a:t>Мүмкіндіктерге</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шолу</a:t>
            </a:r>
            <a:endParaRPr lang="ru-KZ" sz="400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E30306A1-0EA1-A0AA-8E40-FBFEC3F379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7A6739DC-17DB-85C0-40EF-952376CE71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CDFC1E-F161-D5FB-0D43-C34CDC049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82871E22-8D25-5624-C268-8EA77433B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AA62BF23-7BC3-A141-630F-38ED7723AE01}"/>
              </a:ext>
            </a:extLst>
          </p:cNvPr>
          <p:cNvSpPr>
            <a:spLocks noGrp="1"/>
          </p:cNvSpPr>
          <p:nvPr>
            <p:ph idx="1"/>
          </p:nvPr>
        </p:nvSpPr>
        <p:spPr>
          <a:xfrm>
            <a:off x="355197" y="2330505"/>
            <a:ext cx="4794948" cy="4207947"/>
          </a:xfrm>
        </p:spPr>
        <p:txBody>
          <a:bodyPr anchor="ctr">
            <a:normAutofit/>
          </a:bodyPr>
          <a:lstStyle/>
          <a:p>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Протоколға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қатысушы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тараптар</a:t>
            </a:r>
            <a:r>
              <a:rPr lang="ru-RU" sz="1800" dirty="0">
                <a:latin typeface="Times New Roman" panose="02020603050405020304" pitchFamily="18" charset="0"/>
                <a:cs typeface="Times New Roman" panose="02020603050405020304" pitchFamily="18" charset="0"/>
              </a:rPr>
              <a:t> ТМО-мен </a:t>
            </a:r>
            <a:r>
              <a:rPr lang="ru-RU" sz="1800" dirty="0" err="1">
                <a:latin typeface="Times New Roman" panose="02020603050405020304" pitchFamily="18" charset="0"/>
                <a:cs typeface="Times New Roman" panose="02020603050405020304" pitchFamily="18" charset="0"/>
              </a:rPr>
              <a:t>жұмыс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істеу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қаптамасы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тасымалдауы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қауіпсіз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жағдайларда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жүзеге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асырылуын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қамтамасыз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етуі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тиіс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қоса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трансшекаралық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тасымалдауға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жататын</a:t>
            </a:r>
            <a:r>
              <a:rPr lang="ru-RU" sz="1800" dirty="0">
                <a:latin typeface="Times New Roman" panose="02020603050405020304" pitchFamily="18" charset="0"/>
                <a:cs typeface="Times New Roman" panose="02020603050405020304" pitchFamily="18" charset="0"/>
              </a:rPr>
              <a:t> ТМО-</a:t>
            </a:r>
            <a:r>
              <a:rPr lang="ru-RU" sz="1800" dirty="0" err="1">
                <a:latin typeface="Times New Roman" panose="02020603050405020304" pitchFamily="18" charset="0"/>
                <a:cs typeface="Times New Roman" panose="02020603050405020304" pitchFamily="18" charset="0"/>
              </a:rPr>
              <a:t>ны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тасымалдау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сәйкестігін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қосымша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ақпарат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байланыс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пунктін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көрсететін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тиісті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құжаттамамен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жүруі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қажет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рәсімдер</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талаптар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импорттаушы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тараптарды</a:t>
            </a:r>
            <a:r>
              <a:rPr lang="ru-RU" sz="1800" dirty="0">
                <a:latin typeface="Times New Roman" panose="02020603050405020304" pitchFamily="18" charset="0"/>
                <a:cs typeface="Times New Roman" panose="02020603050405020304" pitchFamily="18" charset="0"/>
              </a:rPr>
              <a:t> ТМО </a:t>
            </a:r>
            <a:r>
              <a:rPr lang="ru-RU" sz="1800" dirty="0" err="1">
                <a:latin typeface="Times New Roman" panose="02020603050405020304" pitchFamily="18" charset="0"/>
                <a:cs typeface="Times New Roman" panose="02020603050405020304" pitchFamily="18" charset="0"/>
              </a:rPr>
              <a:t>импортына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келісу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бас </a:t>
            </a:r>
            <a:r>
              <a:rPr lang="ru-RU" sz="1800" dirty="0" err="1">
                <a:latin typeface="Times New Roman" panose="02020603050405020304" pitchFamily="18" charset="0"/>
                <a:cs typeface="Times New Roman" panose="02020603050405020304" pitchFamily="18" charset="0"/>
              </a:rPr>
              <a:t>тарту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туралы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негізделген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шешім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қабылдау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олармен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қауіпсіз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жұмыс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істеу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қажетті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ақпаратпен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қамтамасыз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бағытталған</a:t>
            </a:r>
            <a:r>
              <a:rPr lang="ru-RU" sz="1800" dirty="0">
                <a:latin typeface="Times New Roman" panose="02020603050405020304" pitchFamily="18" charset="0"/>
                <a:cs typeface="Times New Roman" panose="02020603050405020304" pitchFamily="18" charset="0"/>
              </a:rPr>
              <a:t>. </a:t>
            </a:r>
          </a:p>
          <a:p>
            <a:endParaRPr lang="ru-KZ" sz="1700" dirty="0"/>
          </a:p>
        </p:txBody>
      </p:sp>
      <p:sp>
        <p:nvSpPr>
          <p:cNvPr id="30" name="Rectangle 29">
            <a:extLst>
              <a:ext uri="{FF2B5EF4-FFF2-40B4-BE49-F238E27FC236}">
                <a16:creationId xmlns:a16="http://schemas.microsoft.com/office/drawing/2014/main" id="{84D85C8E-4221-8ED9-7AD7-220C0193B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BC6FE0F-56DC-F9E6-D9AA-C3A5FE585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B0C7A4E1-CB63-B180-DB09-AE3EF598E51B}"/>
              </a:ext>
            </a:extLst>
          </p:cNvPr>
          <p:cNvPicPr>
            <a:picLocks noChangeAspect="1"/>
          </p:cNvPicPr>
          <p:nvPr/>
        </p:nvPicPr>
        <p:blipFill>
          <a:blip r:embed="rId3"/>
          <a:stretch>
            <a:fillRect/>
          </a:stretch>
        </p:blipFill>
        <p:spPr>
          <a:xfrm>
            <a:off x="5261493" y="147484"/>
            <a:ext cx="6858000" cy="6858000"/>
          </a:xfrm>
          <a:prstGeom prst="rect">
            <a:avLst/>
          </a:prstGeom>
        </p:spPr>
      </p:pic>
    </p:spTree>
    <p:extLst>
      <p:ext uri="{BB962C8B-B14F-4D97-AF65-F5344CB8AC3E}">
        <p14:creationId xmlns:p14="http://schemas.microsoft.com/office/powerpoint/2010/main" val="393466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32D0734-A7DA-57F4-DAE3-8BDF5CC90443}"/>
              </a:ext>
            </a:extLst>
          </p:cNvPr>
          <p:cNvSpPr>
            <a:spLocks noGrp="1"/>
          </p:cNvSpPr>
          <p:nvPr>
            <p:ph type="title"/>
          </p:nvPr>
        </p:nvSpPr>
        <p:spPr>
          <a:xfrm>
            <a:off x="1043631" y="809898"/>
            <a:ext cx="9942716" cy="1554480"/>
          </a:xfrm>
        </p:spPr>
        <p:txBody>
          <a:bodyPr anchor="ctr">
            <a:normAutofit/>
          </a:bodyPr>
          <a:lstStyle/>
          <a:p>
            <a:r>
              <a:rPr lang="ru-RU" sz="4800">
                <a:latin typeface="Times New Roman" panose="02020603050405020304" pitchFamily="18" charset="0"/>
                <a:cs typeface="Times New Roman" panose="02020603050405020304" pitchFamily="18" charset="0"/>
              </a:rPr>
              <a:t>Негізгі мүмкіндіктер</a:t>
            </a:r>
            <a:br>
              <a:rPr lang="ru-RU" sz="4800">
                <a:latin typeface="Times New Roman" panose="02020603050405020304" pitchFamily="18" charset="0"/>
                <a:cs typeface="Times New Roman" panose="02020603050405020304" pitchFamily="18" charset="0"/>
              </a:rPr>
            </a:br>
            <a:r>
              <a:rPr lang="ru-RU" sz="4800">
                <a:latin typeface="Times New Roman" panose="02020603050405020304" pitchFamily="18" charset="0"/>
                <a:cs typeface="Times New Roman" panose="02020603050405020304" pitchFamily="18" charset="0"/>
              </a:rPr>
              <a:t>Мүмкіндіктерге шолу</a:t>
            </a:r>
            <a:endParaRPr lang="ru-KZ" sz="480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3552F01-A9D0-4C80-CB95-13251BEEE086}"/>
              </a:ext>
            </a:extLst>
          </p:cNvPr>
          <p:cNvSpPr>
            <a:spLocks noGrp="1"/>
          </p:cNvSpPr>
          <p:nvPr>
            <p:ph idx="1"/>
          </p:nvPr>
        </p:nvSpPr>
        <p:spPr>
          <a:xfrm>
            <a:off x="1045028" y="3017522"/>
            <a:ext cx="9941319" cy="3124658"/>
          </a:xfrm>
        </p:spPr>
        <p:txBody>
          <a:bodyPr anchor="ctr">
            <a:normAutofit/>
          </a:bodyPr>
          <a:lstStyle/>
          <a:p>
            <a:r>
              <a:rPr lang="ru-RU" sz="2400" dirty="0" err="1">
                <a:latin typeface="Times New Roman" panose="02020603050405020304" pitchFamily="18" charset="0"/>
                <a:cs typeface="Times New Roman" panose="02020603050405020304" pitchFamily="18" charset="0"/>
              </a:rPr>
              <a:t>Импорттаушы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тараптар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шешімдерін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негізделген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тәуекелдерді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қабылдайды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Протоколда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тәуекелдерді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қағидаттары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әдістемелері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Егер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тиісті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ақпарат</a:t>
            </a:r>
            <a:r>
              <a:rPr lang="ru-RU" sz="2400" dirty="0">
                <a:latin typeface="Times New Roman" panose="02020603050405020304" pitchFamily="18" charset="0"/>
                <a:cs typeface="Times New Roman" panose="02020603050405020304" pitchFamily="18" charset="0"/>
              </a:rPr>
              <a:t> пен </a:t>
            </a:r>
            <a:r>
              <a:rPr lang="ru-RU" sz="2400" dirty="0" err="1">
                <a:latin typeface="Times New Roman" panose="02020603050405020304" pitchFamily="18" charset="0"/>
                <a:cs typeface="Times New Roman" panose="02020603050405020304" pitchFamily="18" charset="0"/>
              </a:rPr>
              <a:t>білім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жеткіліксіз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импорттаушы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тарап</a:t>
            </a:r>
            <a:r>
              <a:rPr lang="ru-RU" sz="2400" dirty="0">
                <a:latin typeface="Times New Roman" panose="02020603050405020304" pitchFamily="18" charset="0"/>
                <a:cs typeface="Times New Roman" panose="02020603050405020304" pitchFamily="18" charset="0"/>
              </a:rPr>
              <a:t> импорт </a:t>
            </a:r>
            <a:r>
              <a:rPr lang="ru-RU" sz="2400" dirty="0" err="1">
                <a:latin typeface="Times New Roman" panose="02020603050405020304" pitchFamily="18" charset="0"/>
                <a:cs typeface="Times New Roman" panose="02020603050405020304" pitchFamily="18" charset="0"/>
              </a:rPr>
              <a:t>туралы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шешім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қабылдау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сақтық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қағидасын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Тараптар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сондай-ақ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өздерінің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халықаралық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міндеттемелеріне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ТМО импорты </a:t>
            </a:r>
            <a:r>
              <a:rPr lang="ru-RU" sz="2400" dirty="0" err="1">
                <a:latin typeface="Times New Roman" panose="02020603050405020304" pitchFamily="18" charset="0"/>
                <a:cs typeface="Times New Roman" panose="02020603050405020304" pitchFamily="18" charset="0"/>
              </a:rPr>
              <a:t>туралы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шешім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қабылдаған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әлеуметтік-экономикалық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аспектілерді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ескеруге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құқылы</a:t>
            </a:r>
            <a:r>
              <a:rPr lang="ru-RU" sz="2400" dirty="0">
                <a:latin typeface="Times New Roman" panose="02020603050405020304" pitchFamily="18" charset="0"/>
                <a:cs typeface="Times New Roman" panose="02020603050405020304" pitchFamily="18" charset="0"/>
              </a:rPr>
              <a:t>.</a:t>
            </a:r>
          </a:p>
          <a:p>
            <a:endParaRPr lang="ru-KZ"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465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18ACE43-4DDE-0D74-1046-6CF59DCC36D8}"/>
              </a:ext>
            </a:extLst>
          </p:cNvPr>
          <p:cNvSpPr>
            <a:spLocks noGrp="1"/>
          </p:cNvSpPr>
          <p:nvPr>
            <p:ph type="title"/>
          </p:nvPr>
        </p:nvSpPr>
        <p:spPr>
          <a:xfrm>
            <a:off x="1282963" y="1238080"/>
            <a:ext cx="9849751" cy="1349671"/>
          </a:xfrm>
        </p:spPr>
        <p:txBody>
          <a:bodyPr anchor="b">
            <a:normAutofit/>
          </a:bodyPr>
          <a:lstStyle/>
          <a:p>
            <a:r>
              <a:rPr lang="ru-RU" sz="4200" dirty="0" err="1">
                <a:latin typeface="Times New Roman" panose="02020603050405020304" pitchFamily="18" charset="0"/>
                <a:cs typeface="Times New Roman" panose="02020603050405020304" pitchFamily="18" charset="0"/>
              </a:rPr>
              <a:t>Негізгі</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мүмкіндіктер</a:t>
            </a:r>
            <a:br>
              <a:rPr lang="ru-RU" sz="4200" dirty="0">
                <a:latin typeface="Times New Roman" panose="02020603050405020304" pitchFamily="18" charset="0"/>
                <a:cs typeface="Times New Roman" panose="02020603050405020304" pitchFamily="18" charset="0"/>
              </a:rPr>
            </a:br>
            <a:r>
              <a:rPr lang="ru-RU" sz="4200" dirty="0" err="1">
                <a:latin typeface="Times New Roman" panose="02020603050405020304" pitchFamily="18" charset="0"/>
                <a:cs typeface="Times New Roman" panose="02020603050405020304" pitchFamily="18" charset="0"/>
              </a:rPr>
              <a:t>Мүмкіндіктерге</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шолу</a:t>
            </a:r>
            <a:endParaRPr lang="ru-KZ" sz="4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EC33D5F-ACC1-6A8C-0A1C-7C73B172C968}"/>
              </a:ext>
            </a:extLst>
          </p:cNvPr>
          <p:cNvSpPr>
            <a:spLocks noGrp="1"/>
          </p:cNvSpPr>
          <p:nvPr>
            <p:ph idx="1"/>
          </p:nvPr>
        </p:nvSpPr>
        <p:spPr>
          <a:xfrm>
            <a:off x="1289304" y="2902913"/>
            <a:ext cx="9849751" cy="3032168"/>
          </a:xfrm>
        </p:spPr>
        <p:txBody>
          <a:bodyPr anchor="ctr">
            <a:normAutofit lnSpcReduction="10000"/>
          </a:bodyPr>
          <a:lstStyle/>
          <a:p>
            <a:endParaRPr lang="ru-RU" sz="2000" dirty="0"/>
          </a:p>
          <a:p>
            <a:r>
              <a:rPr lang="ru-RU" sz="2400" dirty="0" err="1">
                <a:latin typeface="Times New Roman" panose="02020603050405020304" pitchFamily="18" charset="0"/>
                <a:cs typeface="Times New Roman" panose="02020603050405020304" pitchFamily="18" charset="0"/>
              </a:rPr>
              <a:t>Тараптар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тәуекелдерді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нәтижесінде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анықталған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қауіптерді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басқару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шараларын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қабылдауға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сондай-ақ</a:t>
            </a:r>
            <a:r>
              <a:rPr lang="ru-RU" sz="2400" dirty="0">
                <a:latin typeface="Times New Roman" panose="02020603050405020304" pitchFamily="18" charset="0"/>
                <a:cs typeface="Times New Roman" panose="02020603050405020304" pitchFamily="18" charset="0"/>
              </a:rPr>
              <a:t> ТМО-</a:t>
            </a:r>
            <a:r>
              <a:rPr lang="ru-RU" sz="2400" dirty="0" err="1">
                <a:latin typeface="Times New Roman" panose="02020603050405020304" pitchFamily="18" charset="0"/>
                <a:cs typeface="Times New Roman" panose="02020603050405020304" pitchFamily="18" charset="0"/>
              </a:rPr>
              <a:t>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кездейсоқ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шығарылуы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жағдайында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қажетті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қадамдар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міндетті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Протоколды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жүзеге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асыруды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жеңілдету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тараптар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ақпарат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алмасып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бірқатар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маңызды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ережелерді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қамтитын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Биологиялық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қауіпсіздік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ақпарат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орталығы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құрылады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әлеуетті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арттыру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қаржылық</a:t>
            </a:r>
            <a:r>
              <a:rPr lang="ru-RU" sz="2400" dirty="0">
                <a:latin typeface="Times New Roman" panose="02020603050405020304" pitchFamily="18" charset="0"/>
                <a:cs typeface="Times New Roman" panose="02020603050405020304" pitchFamily="18" charset="0"/>
              </a:rPr>
              <a:t> механизм, </a:t>
            </a:r>
            <a:r>
              <a:rPr lang="ru-RU" sz="2400" dirty="0" err="1">
                <a:latin typeface="Times New Roman" panose="02020603050405020304" pitchFamily="18" charset="0"/>
                <a:cs typeface="Times New Roman" panose="02020603050405020304" pitchFamily="18" charset="0"/>
              </a:rPr>
              <a:t>келісімге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болу </a:t>
            </a:r>
            <a:r>
              <a:rPr lang="ru-RU" sz="2400" dirty="0" err="1">
                <a:latin typeface="Times New Roman" panose="02020603050405020304" pitchFamily="18" charset="0"/>
                <a:cs typeface="Times New Roman" panose="02020603050405020304" pitchFamily="18" charset="0"/>
              </a:rPr>
              <a:t>рәсімдері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ақпараттандыру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талаптары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қоғамдық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кіреді</a:t>
            </a:r>
            <a:r>
              <a:rPr lang="ru-RU" sz="2400" dirty="0">
                <a:latin typeface="Times New Roman" panose="02020603050405020304" pitchFamily="18" charset="0"/>
                <a:cs typeface="Times New Roman" panose="02020603050405020304" pitchFamily="18" charset="0"/>
              </a:rPr>
              <a:t>.</a:t>
            </a:r>
          </a:p>
          <a:p>
            <a:endParaRPr lang="ru-RU" sz="2000" dirty="0"/>
          </a:p>
        </p:txBody>
      </p:sp>
    </p:spTree>
    <p:extLst>
      <p:ext uri="{BB962C8B-B14F-4D97-AF65-F5344CB8AC3E}">
        <p14:creationId xmlns:p14="http://schemas.microsoft.com/office/powerpoint/2010/main" val="295182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F23F988-E089-9021-687D-EB0B929C5972}"/>
              </a:ext>
            </a:extLst>
          </p:cNvPr>
          <p:cNvSpPr>
            <a:spLocks noGrp="1"/>
          </p:cNvSpPr>
          <p:nvPr>
            <p:ph type="title"/>
          </p:nvPr>
        </p:nvSpPr>
        <p:spPr>
          <a:xfrm>
            <a:off x="1043631" y="809898"/>
            <a:ext cx="9942716" cy="1554480"/>
          </a:xfrm>
        </p:spPr>
        <p:txBody>
          <a:bodyPr anchor="ctr">
            <a:normAutofit/>
          </a:bodyPr>
          <a:lstStyle/>
          <a:p>
            <a:r>
              <a:rPr lang="kk-KZ" sz="4800"/>
              <a:t>Жоспар:</a:t>
            </a:r>
            <a:endParaRPr lang="ru-KZ" sz="4800"/>
          </a:p>
        </p:txBody>
      </p:sp>
      <p:sp>
        <p:nvSpPr>
          <p:cNvPr id="4" name="Объект 2">
            <a:extLst>
              <a:ext uri="{FF2B5EF4-FFF2-40B4-BE49-F238E27FC236}">
                <a16:creationId xmlns:a16="http://schemas.microsoft.com/office/drawing/2014/main" id="{A9914E3F-CB1F-653C-4432-ABC094E2BF9E}"/>
              </a:ext>
            </a:extLst>
          </p:cNvPr>
          <p:cNvSpPr>
            <a:spLocks noGrp="1"/>
          </p:cNvSpPr>
          <p:nvPr>
            <p:ph idx="1"/>
          </p:nvPr>
        </p:nvSpPr>
        <p:spPr>
          <a:xfrm>
            <a:off x="1045028" y="3017522"/>
            <a:ext cx="9941319" cy="3124658"/>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kk-KZ" sz="2400" dirty="0">
                <a:latin typeface="Times New Roman" pitchFamily="18" charset="0"/>
                <a:cs typeface="Times New Roman" pitchFamily="18" charset="0"/>
              </a:rPr>
              <a:t>І. Кіріспе</a:t>
            </a:r>
          </a:p>
          <a:p>
            <a:pPr marL="0" indent="0">
              <a:buNone/>
            </a:pPr>
            <a:r>
              <a:rPr lang="kk-KZ" sz="2400" dirty="0">
                <a:latin typeface="Times New Roman" pitchFamily="18" charset="0"/>
                <a:cs typeface="Times New Roman" pitchFamily="18" charset="0"/>
              </a:rPr>
              <a:t>ІІ. Негізгі бөлім</a:t>
            </a:r>
          </a:p>
          <a:p>
            <a:pPr lvl="1">
              <a:buFont typeface="Wingdings" panose="05000000000000000000" pitchFamily="2" charset="2"/>
              <a:buChar char="Ø"/>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Картахена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хаттамасы</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buFont typeface="Wingdings" panose="05000000000000000000" pitchFamily="2" charset="2"/>
              <a:buChar char="Ø"/>
            </a:pPr>
            <a:r>
              <a:rPr lang="kk-KZ" sz="2000" dirty="0">
                <a:latin typeface="Times New Roman" panose="02020603050405020304" pitchFamily="18" charset="0"/>
                <a:cs typeface="Times New Roman" panose="02020603050405020304" pitchFamily="18" charset="0"/>
              </a:rPr>
              <a:t>Мақсаты</a:t>
            </a:r>
          </a:p>
          <a:p>
            <a:pPr lvl="1">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Тірі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модификацияланған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организмді</a:t>
            </a:r>
            <a:endParaRPr lang="ru-RU"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Сақтандыру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тәсілі</a:t>
            </a:r>
            <a:endParaRPr lang="kk-KZ"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Қолданба</a:t>
            </a:r>
            <a:endParaRPr lang="ru-RU"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Тараптар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еместер</a:t>
            </a:r>
            <a:endParaRPr lang="ru-RU"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ДСҰ-мен </a:t>
            </a:r>
            <a:r>
              <a:rPr lang="ru-RU" sz="2000" dirty="0" err="1">
                <a:latin typeface="Times New Roman" panose="02020603050405020304" pitchFamily="18" charset="0"/>
                <a:cs typeface="Times New Roman" panose="02020603050405020304" pitchFamily="18" charset="0"/>
              </a:rPr>
              <a:t>қарым-қатынас</a:t>
            </a:r>
            <a:endParaRPr lang="ru-RU"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мүмкіндіктер</a:t>
            </a:r>
            <a:endParaRPr lang="kk-KZ" sz="2000" dirty="0">
              <a:latin typeface="Times New Roman" panose="02020603050405020304" pitchFamily="18" charset="0"/>
              <a:cs typeface="Times New Roman" panose="02020603050405020304" pitchFamily="18" charset="0"/>
            </a:endParaRPr>
          </a:p>
          <a:p>
            <a:pPr marL="0" indent="0">
              <a:buNone/>
            </a:pPr>
            <a:r>
              <a:rPr lang="kk-KZ" sz="2400" dirty="0">
                <a:latin typeface="Times New Roman" panose="02020603050405020304" pitchFamily="18" charset="0"/>
                <a:cs typeface="Times New Roman" pitchFamily="18" charset="0"/>
              </a:rPr>
              <a:t>ІІІ. Қорытынды </a:t>
            </a:r>
          </a:p>
          <a:p>
            <a:pPr marL="0" indent="0">
              <a:buNone/>
            </a:pPr>
            <a:r>
              <a:rPr lang="kk-KZ" sz="2400" dirty="0">
                <a:latin typeface="Times New Roman" panose="02020603050405020304" pitchFamily="18" charset="0"/>
                <a:cs typeface="Times New Roman" pitchFamily="18" charset="0"/>
              </a:rPr>
              <a:t>І</a:t>
            </a:r>
            <a:r>
              <a:rPr lang="en-GB" sz="2400" dirty="0">
                <a:latin typeface="Times New Roman" panose="02020603050405020304" pitchFamily="18" charset="0"/>
                <a:cs typeface="Times New Roman" pitchFamily="18" charset="0"/>
              </a:rPr>
              <a:t>V</a:t>
            </a:r>
            <a:r>
              <a:rPr lang="kk-KZ" sz="2400" dirty="0">
                <a:latin typeface="Times New Roman" panose="02020603050405020304" pitchFamily="18" charset="0"/>
                <a:cs typeface="Times New Roman" pitchFamily="18" charset="0"/>
              </a:rPr>
              <a:t>. Падаланған әдебиеттер </a:t>
            </a:r>
            <a:endParaRPr lang="ru-RU" sz="2400" dirty="0">
              <a:latin typeface="Times New Roman" panose="02020603050405020304" pitchFamily="18" charset="0"/>
              <a:cs typeface="Times New Roman" pitchFamily="18"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39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9D7CD45-0B0D-748C-8DF9-F0CDD6BE11F1}"/>
              </a:ext>
            </a:extLst>
          </p:cNvPr>
          <p:cNvSpPr>
            <a:spLocks noGrp="1"/>
          </p:cNvSpPr>
          <p:nvPr>
            <p:ph type="title"/>
          </p:nvPr>
        </p:nvSpPr>
        <p:spPr>
          <a:xfrm>
            <a:off x="838200" y="459863"/>
            <a:ext cx="10515600" cy="1004594"/>
          </a:xfrm>
        </p:spPr>
        <p:txBody>
          <a:bodyPr>
            <a:normAutofit/>
          </a:bodyPr>
          <a:lstStyle/>
          <a:p>
            <a:pPr algn="ctr"/>
            <a:r>
              <a:rPr lang="ru-RU" sz="3700" dirty="0" err="1">
                <a:solidFill>
                  <a:srgbClr val="FFFFFF"/>
                </a:solidFill>
                <a:latin typeface="Times New Roman" panose="02020603050405020304" pitchFamily="18" charset="0"/>
                <a:cs typeface="Times New Roman" panose="02020603050405020304" pitchFamily="18" charset="0"/>
              </a:rPr>
              <a:t>Шекара</a:t>
            </a:r>
            <a:r>
              <a:rPr lang="ru-RU" sz="3700" dirty="0">
                <a:solidFill>
                  <a:srgbClr val="FFFFFF"/>
                </a:solidFill>
                <a:latin typeface="Times New Roman" panose="02020603050405020304" pitchFamily="18" charset="0"/>
                <a:cs typeface="Times New Roman" panose="02020603050405020304" pitchFamily="18" charset="0"/>
              </a:rPr>
              <a:t> </a:t>
            </a:r>
            <a:r>
              <a:rPr lang="ru-RU" sz="3700" dirty="0" err="1">
                <a:solidFill>
                  <a:srgbClr val="FFFFFF"/>
                </a:solidFill>
                <a:latin typeface="Times New Roman" panose="02020603050405020304" pitchFamily="18" charset="0"/>
                <a:cs typeface="Times New Roman" panose="02020603050405020304" pitchFamily="18" charset="0"/>
              </a:rPr>
              <a:t>арқылы</a:t>
            </a:r>
            <a:r>
              <a:rPr lang="ru-RU" sz="3700" dirty="0">
                <a:solidFill>
                  <a:srgbClr val="FFFFFF"/>
                </a:solidFill>
                <a:latin typeface="Times New Roman" panose="02020603050405020304" pitchFamily="18" charset="0"/>
                <a:cs typeface="Times New Roman" panose="02020603050405020304" pitchFamily="18" charset="0"/>
              </a:rPr>
              <a:t> </a:t>
            </a:r>
            <a:r>
              <a:rPr lang="ru-KZ" sz="3700" dirty="0">
                <a:solidFill>
                  <a:srgbClr val="FFFFFF"/>
                </a:solidFill>
                <a:latin typeface="Times New Roman" panose="02020603050405020304" pitchFamily="18" charset="0"/>
                <a:cs typeface="Times New Roman" panose="02020603050405020304" pitchFamily="18" charset="0"/>
              </a:rPr>
              <a:t>Т</a:t>
            </a:r>
            <a:r>
              <a:rPr lang="ru-RU" sz="3700" dirty="0">
                <a:solidFill>
                  <a:srgbClr val="FFFFFF"/>
                </a:solidFill>
                <a:latin typeface="Times New Roman" panose="02020603050405020304" pitchFamily="18" charset="0"/>
                <a:cs typeface="Times New Roman" panose="02020603050405020304" pitchFamily="18" charset="0"/>
              </a:rPr>
              <a:t>MO </a:t>
            </a:r>
            <a:r>
              <a:rPr lang="ru-KZ" sz="3700" dirty="0" err="1">
                <a:solidFill>
                  <a:srgbClr val="FFFFFF"/>
                </a:solidFill>
                <a:latin typeface="Times New Roman" panose="02020603050405020304" pitchFamily="18" charset="0"/>
                <a:cs typeface="Times New Roman" panose="02020603050405020304" pitchFamily="18" charset="0"/>
              </a:rPr>
              <a:t>тасымалдау</a:t>
            </a:r>
            <a:r>
              <a:rPr lang="ru-KZ" sz="3700" dirty="0">
                <a:solidFill>
                  <a:srgbClr val="FFFFFF"/>
                </a:solidFill>
                <a:latin typeface="Times New Roman" panose="02020603050405020304" pitchFamily="18" charset="0"/>
                <a:cs typeface="Times New Roman" panose="02020603050405020304" pitchFamily="18" charset="0"/>
              </a:rPr>
              <a:t> </a:t>
            </a:r>
            <a:r>
              <a:rPr lang="ru-RU" sz="3700" dirty="0" err="1">
                <a:solidFill>
                  <a:srgbClr val="FFFFFF"/>
                </a:solidFill>
                <a:latin typeface="Times New Roman" panose="02020603050405020304" pitchFamily="18" charset="0"/>
                <a:cs typeface="Times New Roman" panose="02020603050405020304" pitchFamily="18" charset="0"/>
              </a:rPr>
              <a:t>процедуралары</a:t>
            </a:r>
            <a:endParaRPr lang="ru-KZ" sz="3700" dirty="0">
              <a:solidFill>
                <a:srgbClr val="FFFFFF"/>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3E5D5A35-62F8-E6BF-EB35-C8F7E484ACD5}"/>
              </a:ext>
            </a:extLst>
          </p:cNvPr>
          <p:cNvGraphicFramePr>
            <a:graphicFrameLocks noGrp="1"/>
          </p:cNvGraphicFramePr>
          <p:nvPr>
            <p:ph idx="1"/>
            <p:extLst>
              <p:ext uri="{D42A27DB-BD31-4B8C-83A1-F6EECF244321}">
                <p14:modId xmlns:p14="http://schemas.microsoft.com/office/powerpoint/2010/main" val="40217536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63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ECFF6D5E-E3F6-E040-B307-44FD2C6A6F47}"/>
              </a:ext>
            </a:extLst>
          </p:cNvPr>
          <p:cNvSpPr>
            <a:spLocks noGrp="1"/>
          </p:cNvSpPr>
          <p:nvPr>
            <p:ph type="title"/>
          </p:nvPr>
        </p:nvSpPr>
        <p:spPr>
          <a:xfrm>
            <a:off x="1383564" y="348865"/>
            <a:ext cx="9718111" cy="1576446"/>
          </a:xfrm>
        </p:spPr>
        <p:txBody>
          <a:bodyPr anchor="ctr">
            <a:normAutofit/>
          </a:bodyPr>
          <a:lstStyle/>
          <a:p>
            <a:r>
              <a:rPr lang="ru-RU" sz="4000" dirty="0" err="1">
                <a:solidFill>
                  <a:srgbClr val="FFFFFF"/>
                </a:solidFill>
                <a:latin typeface="Times New Roman" panose="02020603050405020304" pitchFamily="18" charset="0"/>
                <a:cs typeface="Times New Roman" panose="02020603050405020304" pitchFamily="18" charset="0"/>
              </a:rPr>
              <a:t>Азық-түлік</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немесе</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жем</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ретінде</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тұтынуға</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немесе</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өңдеуге</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арналған</a:t>
            </a:r>
            <a:r>
              <a:rPr lang="ru-RU" sz="4000" dirty="0">
                <a:solidFill>
                  <a:srgbClr val="FFFFFF"/>
                </a:solidFill>
                <a:latin typeface="Times New Roman" panose="02020603050405020304" pitchFamily="18" charset="0"/>
                <a:cs typeface="Times New Roman" panose="02020603050405020304" pitchFamily="18" charset="0"/>
              </a:rPr>
              <a:t> </a:t>
            </a:r>
            <a:r>
              <a:rPr lang="en-US" sz="4000" dirty="0">
                <a:solidFill>
                  <a:srgbClr val="FFFFFF"/>
                </a:solidFill>
                <a:latin typeface="Times New Roman" panose="02020603050405020304" pitchFamily="18" charset="0"/>
                <a:cs typeface="Times New Roman" panose="02020603050405020304" pitchFamily="18" charset="0"/>
              </a:rPr>
              <a:t>LMO</a:t>
            </a:r>
            <a:endParaRPr lang="ru-KZ" sz="4000" dirty="0">
              <a:solidFill>
                <a:srgbClr val="FFFFFF"/>
              </a:solidFill>
              <a:latin typeface="Times New Roman" panose="02020603050405020304" pitchFamily="18" charset="0"/>
              <a:cs typeface="Times New Roman" panose="02020603050405020304" pitchFamily="18" charset="0"/>
            </a:endParaRPr>
          </a:p>
        </p:txBody>
      </p:sp>
      <p:graphicFrame>
        <p:nvGraphicFramePr>
          <p:cNvPr id="23" name="Объект 2">
            <a:extLst>
              <a:ext uri="{FF2B5EF4-FFF2-40B4-BE49-F238E27FC236}">
                <a16:creationId xmlns:a16="http://schemas.microsoft.com/office/drawing/2014/main" id="{656E6A64-A8ED-6C48-A714-E3AC2A6A443D}"/>
              </a:ext>
            </a:extLst>
          </p:cNvPr>
          <p:cNvGraphicFramePr>
            <a:graphicFrameLocks noGrp="1"/>
          </p:cNvGraphicFramePr>
          <p:nvPr>
            <p:ph idx="1"/>
            <p:extLst>
              <p:ext uri="{D42A27DB-BD31-4B8C-83A1-F6EECF244321}">
                <p14:modId xmlns:p14="http://schemas.microsoft.com/office/powerpoint/2010/main" val="3678824881"/>
              </p:ext>
            </p:extLst>
          </p:nvPr>
        </p:nvGraphicFramePr>
        <p:xfrm>
          <a:off x="275303" y="2170031"/>
          <a:ext cx="11454582" cy="468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25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E66322D2-6AB2-22AF-B0F0-2B4A034199AE}"/>
              </a:ext>
            </a:extLst>
          </p:cNvPr>
          <p:cNvSpPr>
            <a:spLocks noGrp="1"/>
          </p:cNvSpPr>
          <p:nvPr>
            <p:ph type="title"/>
          </p:nvPr>
        </p:nvSpPr>
        <p:spPr>
          <a:xfrm>
            <a:off x="1383564" y="348865"/>
            <a:ext cx="9718111" cy="1576446"/>
          </a:xfrm>
        </p:spPr>
        <p:txBody>
          <a:bodyPr anchor="ctr">
            <a:normAutofit/>
          </a:bodyPr>
          <a:lstStyle/>
          <a:p>
            <a:r>
              <a:rPr lang="ru-RU" sz="4000" dirty="0" err="1">
                <a:solidFill>
                  <a:srgbClr val="FFFFFF"/>
                </a:solidFill>
                <a:latin typeface="Times New Roman" panose="02020603050405020304" pitchFamily="18" charset="0"/>
                <a:cs typeface="Times New Roman" panose="02020603050405020304" pitchFamily="18" charset="0"/>
              </a:rPr>
              <a:t>Қолдану</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тасымалдау</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орау</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және</a:t>
            </a:r>
            <a:r>
              <a:rPr lang="ru-RU" sz="4000" dirty="0">
                <a:solidFill>
                  <a:srgbClr val="FFFFFF"/>
                </a:solidFill>
                <a:latin typeface="Times New Roman" panose="02020603050405020304" pitchFamily="18" charset="0"/>
                <a:cs typeface="Times New Roman" panose="02020603050405020304" pitchFamily="18" charset="0"/>
              </a:rPr>
              <a:t> </a:t>
            </a:r>
            <a:r>
              <a:rPr lang="ru-RU" sz="4000" dirty="0" err="1">
                <a:solidFill>
                  <a:srgbClr val="FFFFFF"/>
                </a:solidFill>
                <a:latin typeface="Times New Roman" panose="02020603050405020304" pitchFamily="18" charset="0"/>
                <a:cs typeface="Times New Roman" panose="02020603050405020304" pitchFamily="18" charset="0"/>
              </a:rPr>
              <a:t>сәйкестендіру</a:t>
            </a:r>
            <a:endParaRPr lang="ru-KZ" sz="4000" dirty="0">
              <a:solidFill>
                <a:srgbClr val="FFFFFF"/>
              </a:solidFill>
              <a:latin typeface="Times New Roman" panose="02020603050405020304" pitchFamily="18" charset="0"/>
              <a:cs typeface="Times New Roman" panose="02020603050405020304" pitchFamily="18" charset="0"/>
            </a:endParaRPr>
          </a:p>
        </p:txBody>
      </p:sp>
      <p:graphicFrame>
        <p:nvGraphicFramePr>
          <p:cNvPr id="5" name="Объект 2">
            <a:extLst>
              <a:ext uri="{FF2B5EF4-FFF2-40B4-BE49-F238E27FC236}">
                <a16:creationId xmlns:a16="http://schemas.microsoft.com/office/drawing/2014/main" id="{DD7A1B6D-2910-6A20-07DF-B4E2270821D5}"/>
              </a:ext>
            </a:extLst>
          </p:cNvPr>
          <p:cNvGraphicFramePr>
            <a:graphicFrameLocks noGrp="1"/>
          </p:cNvGraphicFramePr>
          <p:nvPr>
            <p:ph idx="1"/>
            <p:extLst>
              <p:ext uri="{D42A27DB-BD31-4B8C-83A1-F6EECF244321}">
                <p14:modId xmlns:p14="http://schemas.microsoft.com/office/powerpoint/2010/main" val="1257889833"/>
              </p:ext>
            </p:extLst>
          </p:nvPr>
        </p:nvGraphicFramePr>
        <p:xfrm>
          <a:off x="108156" y="2273574"/>
          <a:ext cx="11965858" cy="4500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89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45FB0CF-42F7-2C4D-2A17-6EA69BE06FAC}"/>
              </a:ext>
            </a:extLst>
          </p:cNvPr>
          <p:cNvSpPr>
            <a:spLocks noGrp="1"/>
          </p:cNvSpPr>
          <p:nvPr>
            <p:ph type="title"/>
          </p:nvPr>
        </p:nvSpPr>
        <p:spPr>
          <a:xfrm>
            <a:off x="645065" y="1463040"/>
            <a:ext cx="3796306" cy="2690949"/>
          </a:xfrm>
        </p:spPr>
        <p:txBody>
          <a:bodyPr anchor="t">
            <a:normAutofit fontScale="90000"/>
          </a:bodyPr>
          <a:lstStyle/>
          <a:p>
            <a:r>
              <a:rPr lang="ru-RU" sz="4800" dirty="0" err="1">
                <a:latin typeface="Times New Roman" panose="02020603050405020304" pitchFamily="18" charset="0"/>
                <a:cs typeface="Times New Roman" panose="02020603050405020304" pitchFamily="18" charset="0"/>
              </a:rPr>
              <a:t>Биологиялық</a:t>
            </a:r>
            <a:r>
              <a:rPr lang="ru-RU" sz="48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қауіпсіздік</a:t>
            </a:r>
            <a:r>
              <a:rPr lang="ru-RU" sz="48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ақпарат</a:t>
            </a:r>
            <a:r>
              <a:rPr lang="ru-RU" sz="48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орталығы</a:t>
            </a:r>
            <a:endParaRPr lang="ru-KZ" sz="48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591E8578-C8E4-CEAA-A216-29847C11B1F7}"/>
              </a:ext>
            </a:extLst>
          </p:cNvPr>
          <p:cNvSpPr>
            <a:spLocks noGrp="1"/>
          </p:cNvSpPr>
          <p:nvPr>
            <p:ph idx="1"/>
          </p:nvPr>
        </p:nvSpPr>
        <p:spPr>
          <a:xfrm>
            <a:off x="5656218" y="1463039"/>
            <a:ext cx="5542387" cy="4300447"/>
          </a:xfrm>
        </p:spPr>
        <p:txBody>
          <a:bodyPr anchor="t">
            <a:normAutofit/>
          </a:bodyPr>
          <a:lstStyle/>
          <a:p>
            <a:r>
              <a:rPr lang="ru-RU" sz="2000" dirty="0" err="1">
                <a:latin typeface="Times New Roman" panose="02020603050405020304" pitchFamily="18" charset="0"/>
                <a:cs typeface="Times New Roman" panose="02020603050405020304" pitchFamily="18" charset="0"/>
              </a:rPr>
              <a:t>Биоқауіпсіздік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жөніндегі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ақпараттық-анықтамалық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орталық</a:t>
            </a:r>
            <a:r>
              <a:rPr lang="ru-RU" sz="2000" dirty="0">
                <a:latin typeface="Times New Roman" panose="02020603050405020304" pitchFamily="18" charset="0"/>
                <a:cs typeface="Times New Roman" panose="02020603050405020304" pitchFamily="18" charset="0"/>
              </a:rPr>
              <a:t> (БҚААО) </a:t>
            </a:r>
            <a:r>
              <a:rPr lang="ru-RU" sz="2000" dirty="0" err="1">
                <a:latin typeface="Times New Roman" panose="02020603050405020304" pitchFamily="18" charset="0"/>
                <a:cs typeface="Times New Roman" panose="02020603050405020304" pitchFamily="18" charset="0"/>
              </a:rPr>
              <a:t>Протоколға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сәйкес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модификацияланған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организмдерге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техникалық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құқықтық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a:t>
            </a:r>
            <a:r>
              <a:rPr lang="ru-RU" sz="2000" dirty="0">
                <a:latin typeface="Times New Roman" panose="02020603050405020304" pitchFamily="18" charset="0"/>
                <a:cs typeface="Times New Roman" panose="02020603050405020304" pitchFamily="18" charset="0"/>
              </a:rPr>
              <a:t> пен </a:t>
            </a:r>
            <a:r>
              <a:rPr lang="ru-RU" sz="2000" dirty="0" err="1">
                <a:latin typeface="Times New Roman" panose="02020603050405020304" pitchFamily="18" charset="0"/>
                <a:cs typeface="Times New Roman" panose="02020603050405020304" pitchFamily="18" charset="0"/>
              </a:rPr>
              <a:t>тәжірибе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алмасуға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жәрдемдесу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тараптарға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Протоколды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асыруда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көмек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құрылды</a:t>
            </a:r>
            <a:r>
              <a:rPr lang="ru-RU" sz="2000" dirty="0">
                <a:latin typeface="Times New Roman" panose="02020603050405020304" pitchFamily="18" charset="0"/>
                <a:cs typeface="Times New Roman" panose="02020603050405020304" pitchFamily="18" charset="0"/>
              </a:rPr>
              <a:t> (2000 </a:t>
            </a:r>
            <a:r>
              <a:rPr lang="ru-RU" sz="2000" dirty="0" err="1">
                <a:latin typeface="Times New Roman" panose="02020603050405020304" pitchFamily="18" charset="0"/>
                <a:cs typeface="Times New Roman" panose="02020603050405020304" pitchFamily="18" charset="0"/>
              </a:rPr>
              <a:t>жылғы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Картахен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Протоколының</a:t>
            </a:r>
            <a:r>
              <a:rPr lang="ru-RU" sz="2000" dirty="0">
                <a:latin typeface="Times New Roman" panose="02020603050405020304" pitchFamily="18" charset="0"/>
                <a:cs typeface="Times New Roman" panose="02020603050405020304" pitchFamily="18" charset="0"/>
              </a:rPr>
              <a:t> 20-бабы). </a:t>
            </a:r>
            <a:r>
              <a:rPr lang="ru-RU" sz="2000" dirty="0" err="1">
                <a:latin typeface="Times New Roman" panose="02020603050405020304" pitchFamily="18" charset="0"/>
                <a:cs typeface="Times New Roman" panose="02020603050405020304" pitchFamily="18" charset="0"/>
              </a:rPr>
              <a:t>Орталық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кезең-кезеңімен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бірінші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отырыста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тараптар</a:t>
            </a:r>
            <a:r>
              <a:rPr lang="ru-RU" sz="2000" dirty="0">
                <a:latin typeface="Times New Roman" panose="02020603050405020304" pitchFamily="18" charset="0"/>
                <a:cs typeface="Times New Roman" panose="02020603050405020304" pitchFamily="18" charset="0"/>
              </a:rPr>
              <a:t> оны </a:t>
            </a:r>
            <a:r>
              <a:rPr lang="ru-RU" sz="2000" dirty="0" err="1">
                <a:latin typeface="Times New Roman" panose="02020603050405020304" pitchFamily="18" charset="0"/>
                <a:cs typeface="Times New Roman" panose="02020603050405020304" pitchFamily="18" charset="0"/>
              </a:rPr>
              <a:t>пилоттық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істейтін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мәртебеге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ауыстыруды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қызмет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шарттарын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бекітті</a:t>
            </a:r>
            <a:r>
              <a:rPr lang="ru-RU" sz="2000" dirty="0">
                <a:latin typeface="Times New Roman" panose="02020603050405020304" pitchFamily="18" charset="0"/>
                <a:cs typeface="Times New Roman" panose="02020603050405020304" pitchFamily="18" charset="0"/>
              </a:rPr>
              <a:t> (2004 </a:t>
            </a:r>
            <a:r>
              <a:rPr lang="ru-RU" sz="2000" dirty="0" err="1">
                <a:latin typeface="Times New Roman" panose="02020603050405020304" pitchFamily="18" charset="0"/>
                <a:cs typeface="Times New Roman" panose="02020603050405020304" pitchFamily="18" charset="0"/>
              </a:rPr>
              <a:t>жылғы</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BS-I/3 </a:t>
            </a:r>
            <a:r>
              <a:rPr lang="ru-RU" sz="2000" dirty="0" err="1">
                <a:latin typeface="Times New Roman" panose="02020603050405020304" pitchFamily="18" charset="0"/>
                <a:cs typeface="Times New Roman" panose="02020603050405020304" pitchFamily="18" charset="0"/>
              </a:rPr>
              <a:t>шешімі</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SCBD).</a:t>
            </a:r>
          </a:p>
        </p:txBody>
      </p:sp>
    </p:spTree>
    <p:extLst>
      <p:ext uri="{BB962C8B-B14F-4D97-AF65-F5344CB8AC3E}">
        <p14:creationId xmlns:p14="http://schemas.microsoft.com/office/powerpoint/2010/main" val="53074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D8AEEAC-6712-366B-2436-8BA94D8DBD96}"/>
              </a:ext>
            </a:extLst>
          </p:cNvPr>
          <p:cNvSpPr>
            <a:spLocks noGrp="1"/>
          </p:cNvSpPr>
          <p:nvPr>
            <p:ph type="title"/>
          </p:nvPr>
        </p:nvSpPr>
        <p:spPr>
          <a:xfrm>
            <a:off x="1043631" y="809898"/>
            <a:ext cx="9942716" cy="1554480"/>
          </a:xfrm>
        </p:spPr>
        <p:txBody>
          <a:bodyPr anchor="ctr">
            <a:normAutofit/>
          </a:bodyPr>
          <a:lstStyle/>
          <a:p>
            <a:r>
              <a:rPr lang="kk-KZ" sz="4800">
                <a:latin typeface="Times New Roman" panose="02020603050405020304" pitchFamily="18" charset="0"/>
                <a:cs typeface="Times New Roman" pitchFamily="18" charset="0"/>
              </a:rPr>
              <a:t>ІІІ. Қорытынды </a:t>
            </a:r>
            <a:endParaRPr lang="ru-KZ" sz="4800"/>
          </a:p>
        </p:txBody>
      </p:sp>
      <p:sp>
        <p:nvSpPr>
          <p:cNvPr id="3" name="Объект 2">
            <a:extLst>
              <a:ext uri="{FF2B5EF4-FFF2-40B4-BE49-F238E27FC236}">
                <a16:creationId xmlns:a16="http://schemas.microsoft.com/office/drawing/2014/main" id="{264F3A7C-42E2-DBD1-1F24-B0EDFA289891}"/>
              </a:ext>
            </a:extLst>
          </p:cNvPr>
          <p:cNvSpPr>
            <a:spLocks noGrp="1"/>
          </p:cNvSpPr>
          <p:nvPr>
            <p:ph idx="1"/>
          </p:nvPr>
        </p:nvSpPr>
        <p:spPr>
          <a:xfrm>
            <a:off x="1045028" y="3017522"/>
            <a:ext cx="9941319" cy="3124658"/>
          </a:xfrm>
        </p:spPr>
        <p:txBody>
          <a:bodyPr anchor="ctr">
            <a:normAutofit/>
          </a:bodyPr>
          <a:lstStyle/>
          <a:p>
            <a:pPr>
              <a:buFont typeface="Wingdings" panose="05000000000000000000" pitchFamily="2" charset="2"/>
              <a:buChar char="Ø"/>
            </a:pPr>
            <a:r>
              <a:rPr lang="ru-RU" sz="1700" dirty="0" err="1">
                <a:latin typeface="Times New Roman" panose="02020603050405020304" pitchFamily="18" charset="0"/>
                <a:cs typeface="Times New Roman" panose="02020603050405020304" pitchFamily="18" charset="0"/>
              </a:rPr>
              <a:t>Картахен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хаттамасы</a:t>
            </a:r>
            <a:r>
              <a:rPr lang="ru-RU" sz="1700" dirty="0">
                <a:latin typeface="Times New Roman" panose="02020603050405020304" pitchFamily="18" charset="0"/>
                <a:cs typeface="Times New Roman" panose="02020603050405020304" pitchFamily="18" charset="0"/>
              </a:rPr>
              <a:t> — </a:t>
            </a:r>
            <a:r>
              <a:rPr lang="ru-RU" sz="1700" dirty="0" err="1">
                <a:latin typeface="Times New Roman" panose="02020603050405020304" pitchFamily="18" charset="0"/>
                <a:cs typeface="Times New Roman" panose="02020603050405020304" pitchFamily="18" charset="0"/>
              </a:rPr>
              <a:t>бұл</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мемлекеттер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арасындағы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генетикалық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модификацияланған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организмдердің</a:t>
            </a:r>
            <a:r>
              <a:rPr lang="ru-RU" sz="1700" dirty="0">
                <a:latin typeface="Times New Roman" panose="02020603050405020304" pitchFamily="18" charset="0"/>
                <a:cs typeface="Times New Roman" panose="02020603050405020304" pitchFamily="18" charset="0"/>
              </a:rPr>
              <a:t> (ГМО) </a:t>
            </a:r>
            <a:r>
              <a:rPr lang="ru-RU" sz="1700" dirty="0" err="1">
                <a:latin typeface="Times New Roman" panose="02020603050405020304" pitchFamily="18" charset="0"/>
                <a:cs typeface="Times New Roman" panose="02020603050405020304" pitchFamily="18" charset="0"/>
              </a:rPr>
              <a:t>тасымалына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байланысты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болуы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мүмкін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қоршаған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ортаға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және</a:t>
            </a:r>
            <a:r>
              <a:rPr lang="ru-RU" sz="1700" dirty="0">
                <a:latin typeface="Times New Roman" panose="02020603050405020304" pitchFamily="18" charset="0"/>
                <a:cs typeface="Times New Roman" panose="02020603050405020304" pitchFamily="18" charset="0"/>
              </a:rPr>
              <a:t> адам </a:t>
            </a:r>
            <a:r>
              <a:rPr lang="ru-RU" sz="1700" dirty="0" err="1">
                <a:latin typeface="Times New Roman" panose="02020603050405020304" pitchFamily="18" charset="0"/>
                <a:cs typeface="Times New Roman" panose="02020603050405020304" pitchFamily="18" charset="0"/>
              </a:rPr>
              <a:t>денсаулығына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төнетін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қауіптерден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қорғауға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бағытталған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халықаралық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келісім</a:t>
            </a:r>
            <a:r>
              <a:rPr lang="ru-RU" sz="17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1700" dirty="0" err="1">
                <a:latin typeface="Times New Roman" panose="02020603050405020304" pitchFamily="18" charset="0"/>
                <a:cs typeface="Times New Roman" panose="02020603050405020304" pitchFamily="18" charset="0"/>
              </a:rPr>
              <a:t>Оның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мақсаты</a:t>
            </a:r>
            <a:r>
              <a:rPr lang="ru-RU" sz="1700" dirty="0">
                <a:latin typeface="Times New Roman" panose="02020603050405020304" pitchFamily="18" charset="0"/>
                <a:cs typeface="Times New Roman" panose="02020603050405020304" pitchFamily="18" charset="0"/>
              </a:rPr>
              <a:t> — </a:t>
            </a:r>
            <a:r>
              <a:rPr lang="ru-RU" sz="1700" dirty="0" err="1">
                <a:latin typeface="Times New Roman" panose="02020603050405020304" pitchFamily="18" charset="0"/>
                <a:cs typeface="Times New Roman" panose="02020603050405020304" pitchFamily="18" charset="0"/>
              </a:rPr>
              <a:t>елдердің</a:t>
            </a:r>
            <a:r>
              <a:rPr lang="ru-RU" sz="1700" dirty="0">
                <a:latin typeface="Times New Roman" panose="02020603050405020304" pitchFamily="18" charset="0"/>
                <a:cs typeface="Times New Roman" panose="02020603050405020304" pitchFamily="18" charset="0"/>
              </a:rPr>
              <a:t> ГМО-</a:t>
            </a:r>
            <a:r>
              <a:rPr lang="ru-RU" sz="1700" dirty="0" err="1">
                <a:latin typeface="Times New Roman" panose="02020603050405020304" pitchFamily="18" charset="0"/>
                <a:cs typeface="Times New Roman" panose="02020603050405020304" pitchFamily="18" charset="0"/>
              </a:rPr>
              <a:t>ны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мысалы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трансгендік</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тұқымдар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немесе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генетикалық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модификацияланған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өнімдер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импорттау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кезінде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туындауы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мүмкін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қауіптер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туралы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хабардар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болып</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олардың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кіргізілуіне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рұқсат</a:t>
            </a:r>
            <a:r>
              <a:rPr lang="ru-RU" sz="1700" dirty="0">
                <a:latin typeface="Times New Roman" panose="02020603050405020304" pitchFamily="18" charset="0"/>
                <a:cs typeface="Times New Roman" panose="02020603050405020304" pitchFamily="18" charset="0"/>
              </a:rPr>
              <a:t> беру </a:t>
            </a:r>
            <a:r>
              <a:rPr lang="ru-RU" sz="1700" dirty="0" err="1">
                <a:latin typeface="Times New Roman" panose="02020603050405020304" pitchFamily="18" charset="0"/>
                <a:cs typeface="Times New Roman" panose="02020603050405020304" pitchFamily="18" charset="0"/>
              </a:rPr>
              <a:t>немесе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тыйым</a:t>
            </a:r>
            <a:r>
              <a:rPr lang="ru-RU" sz="1700" dirty="0">
                <a:latin typeface="Times New Roman" panose="02020603050405020304" pitchFamily="18" charset="0"/>
                <a:cs typeface="Times New Roman" panose="02020603050405020304" pitchFamily="18" charset="0"/>
              </a:rPr>
              <a:t> салу </a:t>
            </a:r>
            <a:r>
              <a:rPr lang="ru-RU" sz="1700" dirty="0" err="1">
                <a:latin typeface="Times New Roman" panose="02020603050405020304" pitchFamily="18" charset="0"/>
                <a:cs typeface="Times New Roman" panose="02020603050405020304" pitchFamily="18" charset="0"/>
              </a:rPr>
              <a:t>туралы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шешім</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қабылдауын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қамтамасыз</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ету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Хаттамаға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сәйкес</a:t>
            </a:r>
            <a:r>
              <a:rPr lang="ru-RU" sz="1700" dirty="0">
                <a:latin typeface="Times New Roman" panose="02020603050405020304" pitchFamily="18" charset="0"/>
                <a:cs typeface="Times New Roman" panose="02020603050405020304" pitchFamily="18" charset="0"/>
              </a:rPr>
              <a:t>, ГМО-</a:t>
            </a:r>
            <a:r>
              <a:rPr lang="ru-RU" sz="1700" dirty="0" err="1">
                <a:latin typeface="Times New Roman" panose="02020603050405020304" pitchFamily="18" charset="0"/>
                <a:cs typeface="Times New Roman" panose="02020603050405020304" pitchFamily="18" charset="0"/>
              </a:rPr>
              <a:t>ны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экспорттауды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жоспарлаған</a:t>
            </a:r>
            <a:r>
              <a:rPr lang="ru-RU" sz="1700" dirty="0">
                <a:latin typeface="Times New Roman" panose="02020603050405020304" pitchFamily="18" charset="0"/>
                <a:cs typeface="Times New Roman" panose="02020603050405020304" pitchFamily="18" charset="0"/>
              </a:rPr>
              <a:t> ел </a:t>
            </a:r>
            <a:r>
              <a:rPr lang="ru-RU" sz="1700" dirty="0" err="1">
                <a:latin typeface="Times New Roman" panose="02020603050405020304" pitchFamily="18" charset="0"/>
                <a:cs typeface="Times New Roman" panose="02020603050405020304" pitchFamily="18" charset="0"/>
              </a:rPr>
              <a:t>импорттаушы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елге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хабарлауы</a:t>
            </a:r>
            <a:r>
              <a:rPr lang="ru-RU" sz="1700" dirty="0">
                <a:latin typeface="Times New Roman" panose="02020603050405020304" pitchFamily="18" charset="0"/>
                <a:cs typeface="Times New Roman" panose="02020603050405020304" pitchFamily="18" charset="0"/>
              </a:rPr>
              <a:t> керек, ал </a:t>
            </a:r>
            <a:r>
              <a:rPr lang="ru-RU" sz="1700" dirty="0" err="1">
                <a:latin typeface="Times New Roman" panose="02020603050405020304" pitchFamily="18" charset="0"/>
                <a:cs typeface="Times New Roman" panose="02020603050405020304" pitchFamily="18" charset="0"/>
              </a:rPr>
              <a:t>импорттаушы</a:t>
            </a:r>
            <a:r>
              <a:rPr lang="ru-RU" sz="1700" dirty="0">
                <a:latin typeface="Times New Roman" panose="02020603050405020304" pitchFamily="18" charset="0"/>
                <a:cs typeface="Times New Roman" panose="02020603050405020304" pitchFamily="18" charset="0"/>
              </a:rPr>
              <a:t> ел </a:t>
            </a:r>
            <a:r>
              <a:rPr lang="ru-RU" sz="1700" dirty="0" err="1">
                <a:latin typeface="Times New Roman" panose="02020603050405020304" pitchFamily="18" charset="0"/>
                <a:cs typeface="Times New Roman" panose="02020603050405020304" pitchFamily="18" charset="0"/>
              </a:rPr>
              <a:t>қауіптерді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бағалап</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шешім</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қабылдауға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құқылы</a:t>
            </a:r>
            <a:r>
              <a:rPr lang="ru-RU" sz="17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1700" dirty="0" err="1">
                <a:latin typeface="Times New Roman" panose="02020603050405020304" pitchFamily="18" charset="0"/>
                <a:cs typeface="Times New Roman" panose="02020603050405020304" pitchFamily="18" charset="0"/>
              </a:rPr>
              <a:t>Сондай-ақ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Картахен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хаттамасы</a:t>
            </a:r>
            <a:r>
              <a:rPr lang="ru-RU" sz="1700" dirty="0">
                <a:latin typeface="Times New Roman" panose="02020603050405020304" pitchFamily="18" charset="0"/>
                <a:cs typeface="Times New Roman" panose="02020603050405020304" pitchFamily="18" charset="0"/>
              </a:rPr>
              <a:t> ел </a:t>
            </a:r>
            <a:r>
              <a:rPr lang="ru-RU" sz="1700" dirty="0" err="1">
                <a:latin typeface="Times New Roman" panose="02020603050405020304" pitchFamily="18" charset="0"/>
                <a:cs typeface="Times New Roman" panose="02020603050405020304" pitchFamily="18" charset="0"/>
              </a:rPr>
              <a:t>ішінде</a:t>
            </a:r>
            <a:r>
              <a:rPr lang="ru-RU" sz="1700" dirty="0">
                <a:latin typeface="Times New Roman" panose="02020603050405020304" pitchFamily="18" charset="0"/>
                <a:cs typeface="Times New Roman" panose="02020603050405020304" pitchFamily="18" charset="0"/>
              </a:rPr>
              <a:t> ГМО-</a:t>
            </a:r>
            <a:r>
              <a:rPr lang="ru-RU" sz="1700" dirty="0" err="1">
                <a:latin typeface="Times New Roman" panose="02020603050405020304" pitchFamily="18" charset="0"/>
                <a:cs typeface="Times New Roman" panose="02020603050405020304" pitchFamily="18" charset="0"/>
              </a:rPr>
              <a:t>ны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қауіпсіз</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қолданудың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маңыздылығын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атап</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өтеді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Бұл</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жаңа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технологияларды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зерттеу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және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бақылау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ресурстары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жеткіліксіз</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болуы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мүмкін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дамушы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елдер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үшін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өте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маңызды</a:t>
            </a:r>
            <a:r>
              <a:rPr lang="ru-RU" sz="1700" dirty="0">
                <a:latin typeface="Times New Roman" panose="02020603050405020304" pitchFamily="18" charset="0"/>
                <a:cs typeface="Times New Roman" panose="02020603050405020304" pitchFamily="18" charset="0"/>
              </a:rPr>
              <a:t>.</a:t>
            </a:r>
            <a:endParaRPr lang="ru-KZ" sz="17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91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96F6B4F-570A-18BC-7C24-A85DEAD49BCE}"/>
              </a:ext>
            </a:extLst>
          </p:cNvPr>
          <p:cNvSpPr>
            <a:spLocks noGrp="1"/>
          </p:cNvSpPr>
          <p:nvPr>
            <p:ph type="title"/>
          </p:nvPr>
        </p:nvSpPr>
        <p:spPr>
          <a:xfrm>
            <a:off x="1043631" y="809898"/>
            <a:ext cx="9942716" cy="1554480"/>
          </a:xfrm>
        </p:spPr>
        <p:txBody>
          <a:bodyPr anchor="ctr">
            <a:normAutofit/>
          </a:bodyPr>
          <a:lstStyle/>
          <a:p>
            <a:r>
              <a:rPr lang="kk-KZ" sz="4800" dirty="0">
                <a:latin typeface="Times New Roman" pitchFamily="18" charset="0"/>
                <a:cs typeface="Times New Roman" pitchFamily="18" charset="0"/>
              </a:rPr>
              <a:t>І</a:t>
            </a:r>
            <a:r>
              <a:rPr lang="en-GB" sz="4800" dirty="0">
                <a:latin typeface="Times New Roman" panose="02020603050405020304" pitchFamily="18" charset="0"/>
                <a:cs typeface="Times New Roman" pitchFamily="18" charset="0"/>
              </a:rPr>
              <a:t>V</a:t>
            </a:r>
            <a:r>
              <a:rPr lang="kk-KZ" sz="4800" dirty="0">
                <a:latin typeface="Times New Roman" panose="02020603050405020304" pitchFamily="18" charset="0"/>
                <a:cs typeface="Times New Roman" pitchFamily="18" charset="0"/>
              </a:rPr>
              <a:t>. </a:t>
            </a:r>
            <a:r>
              <a:rPr lang="kk-KZ" sz="4800">
                <a:latin typeface="Times New Roman" panose="02020603050405020304" pitchFamily="18" charset="0"/>
                <a:cs typeface="Times New Roman" pitchFamily="18" charset="0"/>
              </a:rPr>
              <a:t>Пайдаланған әдебиеттер </a:t>
            </a:r>
            <a:endParaRPr lang="ru-KZ" sz="4800" dirty="0"/>
          </a:p>
        </p:txBody>
      </p:sp>
      <p:sp>
        <p:nvSpPr>
          <p:cNvPr id="3" name="Объект 2">
            <a:extLst>
              <a:ext uri="{FF2B5EF4-FFF2-40B4-BE49-F238E27FC236}">
                <a16:creationId xmlns:a16="http://schemas.microsoft.com/office/drawing/2014/main" id="{11642D3E-6138-680A-4BDD-271A2347F6C7}"/>
              </a:ext>
            </a:extLst>
          </p:cNvPr>
          <p:cNvSpPr>
            <a:spLocks noGrp="1"/>
          </p:cNvSpPr>
          <p:nvPr>
            <p:ph idx="1"/>
          </p:nvPr>
        </p:nvSpPr>
        <p:spPr>
          <a:xfrm>
            <a:off x="1045028" y="3017522"/>
            <a:ext cx="9941319" cy="3124658"/>
          </a:xfrm>
        </p:spPr>
        <p:txBody>
          <a:bodyPr anchor="ctr">
            <a:normAutofit/>
          </a:bodyPr>
          <a:lstStyle/>
          <a:p>
            <a:r>
              <a:rPr lang="en-US" sz="2400"/>
              <a:t>https://en.wikipedia.org/wiki/Cartagena_Protocol_on_Biosafety</a:t>
            </a:r>
            <a:endParaRPr lang="ru-KZ"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7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E2E731F-6ED6-5E79-5BCC-5D2D1D67BB09}"/>
              </a:ext>
            </a:extLst>
          </p:cNvPr>
          <p:cNvSpPr>
            <a:spLocks noGrp="1"/>
          </p:cNvSpPr>
          <p:nvPr>
            <p:ph type="title"/>
          </p:nvPr>
        </p:nvSpPr>
        <p:spPr>
          <a:xfrm>
            <a:off x="1043631" y="873940"/>
            <a:ext cx="5052369" cy="1035781"/>
          </a:xfrm>
        </p:spPr>
        <p:txBody>
          <a:bodyPr anchor="ctr">
            <a:normAutofit/>
          </a:bodyPr>
          <a:lstStyle/>
          <a:p>
            <a:r>
              <a:rPr lang="ru-RU" sz="3600" dirty="0">
                <a:effectLst/>
                <a:latin typeface="Times New Roman" panose="02020603050405020304" pitchFamily="18" charset="0"/>
                <a:ea typeface="Calibri" panose="020F0502020204030204" pitchFamily="34" charset="0"/>
                <a:cs typeface="Times New Roman" panose="02020603050405020304" pitchFamily="18" charset="0"/>
              </a:rPr>
              <a:t>Картахена </a:t>
            </a:r>
            <a:r>
              <a:rPr lang="ru-RU" sz="3600" dirty="0" err="1">
                <a:effectLst/>
                <a:latin typeface="Times New Roman" panose="02020603050405020304" pitchFamily="18" charset="0"/>
                <a:ea typeface="Calibri" panose="020F0502020204030204" pitchFamily="34" charset="0"/>
                <a:cs typeface="Times New Roman" panose="02020603050405020304" pitchFamily="18" charset="0"/>
              </a:rPr>
              <a:t>хаттамасы</a:t>
            </a:r>
            <a:endParaRPr lang="ru-KZ" sz="3600" dirty="0"/>
          </a:p>
        </p:txBody>
      </p:sp>
      <p:sp>
        <p:nvSpPr>
          <p:cNvPr id="3" name="Объект 2">
            <a:extLst>
              <a:ext uri="{FF2B5EF4-FFF2-40B4-BE49-F238E27FC236}">
                <a16:creationId xmlns:a16="http://schemas.microsoft.com/office/drawing/2014/main" id="{0D3DE490-1801-6A3A-3FDC-1E3756A59004}"/>
              </a:ext>
            </a:extLst>
          </p:cNvPr>
          <p:cNvSpPr>
            <a:spLocks noGrp="1"/>
          </p:cNvSpPr>
          <p:nvPr>
            <p:ph idx="1"/>
          </p:nvPr>
        </p:nvSpPr>
        <p:spPr>
          <a:xfrm>
            <a:off x="1045029" y="2524721"/>
            <a:ext cx="4991629" cy="3677123"/>
          </a:xfrm>
        </p:spPr>
        <p:txBody>
          <a:bodyPr anchor="ctr">
            <a:normAutofit/>
          </a:bodyPr>
          <a:lstStyle/>
          <a:p>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Картахена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биологиялық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қауіпсіздік</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жөніндегі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хаттамасы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2003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жылы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күшіне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енген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биологиялық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әртүрлілік</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жөніндегі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конвенцияны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(БӘК)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толықтыратын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биологиялық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қауіпсіздік</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бойынша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халықаралық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келісім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Бұл</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хаттама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қазіргі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биотехнологияларды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қолдану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нәтижесінде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алынған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генетикалық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модификацияланған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организмдерден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туындайтын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ықтимал</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қауіптерден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биологиялық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әртүрлілікті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қорғауға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бағытталған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еда, морковь, овощи, в помещении&#10;&#10;Автоматически созданное описание">
            <a:extLst>
              <a:ext uri="{FF2B5EF4-FFF2-40B4-BE49-F238E27FC236}">
                <a16:creationId xmlns:a16="http://schemas.microsoft.com/office/drawing/2014/main" id="{47EBEDC6-878A-4570-8E19-A5076C90256B}"/>
              </a:ext>
            </a:extLst>
          </p:cNvPr>
          <p:cNvPicPr>
            <a:picLocks noChangeAspect="1"/>
          </p:cNvPicPr>
          <p:nvPr/>
        </p:nvPicPr>
        <p:blipFill>
          <a:blip r:embed="rId2"/>
          <a:stretch>
            <a:fillRect/>
          </a:stretch>
        </p:blipFill>
        <p:spPr>
          <a:xfrm>
            <a:off x="6930493" y="1769841"/>
            <a:ext cx="4223252" cy="3378601"/>
          </a:xfrm>
          <a:prstGeom prst="rect">
            <a:avLst/>
          </a:prstGeom>
        </p:spPr>
      </p:pic>
      <p:cxnSp>
        <p:nvCxnSpPr>
          <p:cNvPr id="33" name="Straight Connector 3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C18F919-2C47-4C04-4C67-924F6848FEA9}"/>
              </a:ext>
            </a:extLst>
          </p:cNvPr>
          <p:cNvSpPr>
            <a:spLocks noGrp="1"/>
          </p:cNvSpPr>
          <p:nvPr>
            <p:ph type="title"/>
          </p:nvPr>
        </p:nvSpPr>
        <p:spPr>
          <a:xfrm>
            <a:off x="793662" y="386930"/>
            <a:ext cx="10066122" cy="1298448"/>
          </a:xfrm>
        </p:spPr>
        <p:txBody>
          <a:bodyPr anchor="b">
            <a:normAutofit/>
          </a:bodyPr>
          <a:lstStyle/>
          <a:p>
            <a:r>
              <a:rPr lang="ru-RU" sz="4800" dirty="0">
                <a:effectLst/>
                <a:latin typeface="Times New Roman" panose="02020603050405020304" pitchFamily="18" charset="0"/>
                <a:ea typeface="Calibri" panose="020F0502020204030204" pitchFamily="34" charset="0"/>
                <a:cs typeface="Times New Roman" panose="02020603050405020304" pitchFamily="18" charset="0"/>
              </a:rPr>
              <a:t>Картахена </a:t>
            </a:r>
            <a:r>
              <a:rPr lang="ru-RU" sz="4800" dirty="0" err="1">
                <a:effectLst/>
                <a:latin typeface="Times New Roman" panose="02020603050405020304" pitchFamily="18" charset="0"/>
                <a:ea typeface="Calibri" panose="020F0502020204030204" pitchFamily="34" charset="0"/>
                <a:cs typeface="Times New Roman" panose="02020603050405020304" pitchFamily="18" charset="0"/>
              </a:rPr>
              <a:t>хаттамасы</a:t>
            </a:r>
            <a:endParaRPr lang="ru-KZ" sz="4800" dirty="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C510F68A-04A5-EE59-2FD8-663D003A2963}"/>
              </a:ext>
            </a:extLst>
          </p:cNvPr>
          <p:cNvSpPr>
            <a:spLocks noGrp="1"/>
          </p:cNvSpPr>
          <p:nvPr>
            <p:ph idx="1"/>
          </p:nvPr>
        </p:nvSpPr>
        <p:spPr>
          <a:xfrm>
            <a:off x="235974" y="2378024"/>
            <a:ext cx="5860025" cy="3963781"/>
          </a:xfrm>
        </p:spPr>
        <p:txBody>
          <a:bodyPr anchor="ctr">
            <a:normAutofit fontScale="92500" lnSpcReduction="10000"/>
          </a:bodyPr>
          <a:lstStyle/>
          <a:p>
            <a:endParaRPr lang="ru-RU" sz="1800" dirty="0">
              <a:latin typeface="Times New Roman" panose="02020603050405020304" pitchFamily="18" charset="0"/>
              <a:cs typeface="Times New Roman" panose="02020603050405020304" pitchFamily="18" charset="0"/>
            </a:endParaRPr>
          </a:p>
          <a:p>
            <a:r>
              <a:rPr lang="ru-RU" sz="2200" dirty="0" err="1">
                <a:latin typeface="Times New Roman" panose="02020603050405020304" pitchFamily="18" charset="0"/>
                <a:cs typeface="Times New Roman" panose="02020603050405020304" pitchFamily="18" charset="0"/>
              </a:rPr>
              <a:t>Биологиялық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қауіпсіздік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жөніндегі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хаттама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жаңа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технологиялар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өнімдерінің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сақтық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қағидатына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негізделуі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тиіс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екенін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дамушы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елдерге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қоғамдық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денсаулықты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экономикалық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пайдамен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теңестіруге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мүмкіндік</a:t>
            </a:r>
            <a:r>
              <a:rPr lang="ru-RU" sz="2200" dirty="0">
                <a:latin typeface="Times New Roman" panose="02020603050405020304" pitchFamily="18" charset="0"/>
                <a:cs typeface="Times New Roman" panose="02020603050405020304" pitchFamily="18" charset="0"/>
              </a:rPr>
              <a:t> беру </a:t>
            </a:r>
            <a:r>
              <a:rPr lang="ru-RU" sz="2200" dirty="0" err="1">
                <a:latin typeface="Times New Roman" panose="02020603050405020304" pitchFamily="18" charset="0"/>
                <a:cs typeface="Times New Roman" panose="02020603050405020304" pitchFamily="18" charset="0"/>
              </a:rPr>
              <a:t>керектігін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нақты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көрсетеді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Мысалы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хаттама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елдерге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генетикалық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модификацияланған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организмдерді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импорттауға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тыйым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салуға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рұқсат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береді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егер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олардың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қауіпсіз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екендігі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туралы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жеткілікті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ғылыми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дәлелдер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жоқ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есептесе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Сондай-ақ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экспорттаушылардан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жүктерді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мысалы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жүгері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немесе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мақта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сияқты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генетикалық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өзгеріске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ұшыраған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тауарларды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таңбалауды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талап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етеді</a:t>
            </a:r>
            <a:r>
              <a:rPr lang="ru-RU" sz="2200" dirty="0">
                <a:latin typeface="Times New Roman" panose="02020603050405020304" pitchFamily="18" charset="0"/>
                <a:cs typeface="Times New Roman" panose="02020603050405020304" pitchFamily="18" charset="0"/>
              </a:rPr>
              <a:t>.</a:t>
            </a:r>
          </a:p>
          <a:p>
            <a:endParaRPr lang="ru-RU" sz="1700" dirty="0"/>
          </a:p>
          <a:p>
            <a:endParaRPr lang="ru-KZ" sz="1700" dirty="0"/>
          </a:p>
        </p:txBody>
      </p:sp>
      <p:pic>
        <p:nvPicPr>
          <p:cNvPr id="4" name="Рисунок 3">
            <a:extLst>
              <a:ext uri="{FF2B5EF4-FFF2-40B4-BE49-F238E27FC236}">
                <a16:creationId xmlns:a16="http://schemas.microsoft.com/office/drawing/2014/main" id="{7D107E17-592C-57F6-5FB3-7EB16FF526DC}"/>
              </a:ext>
            </a:extLst>
          </p:cNvPr>
          <p:cNvPicPr>
            <a:picLocks noChangeAspect="1"/>
          </p:cNvPicPr>
          <p:nvPr/>
        </p:nvPicPr>
        <p:blipFill>
          <a:blip r:embed="rId2"/>
          <a:stretch>
            <a:fillRect/>
          </a:stretch>
        </p:blipFill>
        <p:spPr>
          <a:xfrm>
            <a:off x="6095999" y="2378025"/>
            <a:ext cx="5150277" cy="285746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35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F3A1DD9-5CD5-2D7B-8CEF-2C123617A632}"/>
              </a:ext>
            </a:extLst>
          </p:cNvPr>
          <p:cNvSpPr>
            <a:spLocks noGrp="1"/>
          </p:cNvSpPr>
          <p:nvPr>
            <p:ph type="title"/>
          </p:nvPr>
        </p:nvSpPr>
        <p:spPr>
          <a:xfrm>
            <a:off x="1043631" y="873940"/>
            <a:ext cx="5052369" cy="1035781"/>
          </a:xfrm>
        </p:spPr>
        <p:txBody>
          <a:bodyPr anchor="ctr">
            <a:normAutofit/>
          </a:bodyPr>
          <a:lstStyle/>
          <a:p>
            <a:r>
              <a:rPr lang="ru-RU" sz="3600" dirty="0">
                <a:effectLst/>
                <a:latin typeface="Times New Roman" panose="02020603050405020304" pitchFamily="18" charset="0"/>
                <a:ea typeface="Calibri" panose="020F0502020204030204" pitchFamily="34" charset="0"/>
                <a:cs typeface="Times New Roman" panose="02020603050405020304" pitchFamily="18" charset="0"/>
              </a:rPr>
              <a:t>Картахена </a:t>
            </a:r>
            <a:r>
              <a:rPr lang="ru-RU" sz="3600" dirty="0" err="1">
                <a:effectLst/>
                <a:latin typeface="Times New Roman" panose="02020603050405020304" pitchFamily="18" charset="0"/>
                <a:ea typeface="Calibri" panose="020F0502020204030204" pitchFamily="34" charset="0"/>
                <a:cs typeface="Times New Roman" panose="02020603050405020304" pitchFamily="18" charset="0"/>
              </a:rPr>
              <a:t>хаттамасы</a:t>
            </a:r>
            <a:endParaRPr lang="ru-KZ" sz="3600" dirty="0"/>
          </a:p>
        </p:txBody>
      </p:sp>
      <p:sp>
        <p:nvSpPr>
          <p:cNvPr id="3" name="Объект 2">
            <a:extLst>
              <a:ext uri="{FF2B5EF4-FFF2-40B4-BE49-F238E27FC236}">
                <a16:creationId xmlns:a16="http://schemas.microsoft.com/office/drawing/2014/main" id="{B26F0451-43BA-1E5F-FEBF-81E4AB6DEBE1}"/>
              </a:ext>
            </a:extLst>
          </p:cNvPr>
          <p:cNvSpPr>
            <a:spLocks noGrp="1"/>
          </p:cNvSpPr>
          <p:nvPr>
            <p:ph idx="1"/>
          </p:nvPr>
        </p:nvSpPr>
        <p:spPr>
          <a:xfrm>
            <a:off x="731525" y="2316421"/>
            <a:ext cx="5364475" cy="3885424"/>
          </a:xfrm>
        </p:spPr>
        <p:txBody>
          <a:bodyPr anchor="ctr">
            <a:normAutofit/>
          </a:bodyPr>
          <a:lstStyle/>
          <a:p>
            <a:r>
              <a:rPr lang="ru-RU" sz="2000" dirty="0" err="1">
                <a:latin typeface="Times New Roman" panose="02020603050405020304" pitchFamily="18" charset="0"/>
                <a:cs typeface="Times New Roman" panose="02020603050405020304" pitchFamily="18" charset="0"/>
              </a:rPr>
              <a:t>Елдер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ратификациялау</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қосу</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бекіту</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50 </a:t>
            </a:r>
            <a:r>
              <a:rPr lang="ru-RU" sz="2000" dirty="0" err="1">
                <a:latin typeface="Times New Roman" panose="02020603050405020304" pitchFamily="18" charset="0"/>
                <a:cs typeface="Times New Roman" panose="02020603050405020304" pitchFamily="18" charset="0"/>
              </a:rPr>
              <a:t>құжаттың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санына</a:t>
            </a:r>
            <a:r>
              <a:rPr lang="ru-RU" sz="2000" dirty="0">
                <a:latin typeface="Times New Roman" panose="02020603050405020304" pitchFamily="18" charset="0"/>
                <a:cs typeface="Times New Roman" panose="02020603050405020304" pitchFamily="18" charset="0"/>
              </a:rPr>
              <a:t> 2003 </a:t>
            </a:r>
            <a:r>
              <a:rPr lang="ru-RU" sz="2000" dirty="0" err="1">
                <a:latin typeface="Times New Roman" panose="02020603050405020304" pitchFamily="18" charset="0"/>
                <a:cs typeface="Times New Roman" panose="02020603050405020304" pitchFamily="18" charset="0"/>
              </a:rPr>
              <a:t>жылдың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мамырында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жеткізілді</a:t>
            </a:r>
            <a:r>
              <a:rPr lang="ru-RU" sz="2000" dirty="0">
                <a:latin typeface="Times New Roman" panose="02020603050405020304" pitchFamily="18" charset="0"/>
                <a:cs typeface="Times New Roman" panose="02020603050405020304" pitchFamily="18" charset="0"/>
              </a:rPr>
              <a:t>. 37-баптың </a:t>
            </a:r>
            <a:r>
              <a:rPr lang="ru-RU" sz="2000" dirty="0" err="1">
                <a:latin typeface="Times New Roman" panose="02020603050405020304" pitchFamily="18" charset="0"/>
                <a:cs typeface="Times New Roman" panose="02020603050405020304" pitchFamily="18" charset="0"/>
              </a:rPr>
              <a:t>ережелеріне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сәйкес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Хаттама</a:t>
            </a:r>
            <a:r>
              <a:rPr lang="ru-RU" sz="2000" dirty="0">
                <a:latin typeface="Times New Roman" panose="02020603050405020304" pitchFamily="18" charset="0"/>
                <a:cs typeface="Times New Roman" panose="02020603050405020304" pitchFamily="18" charset="0"/>
              </a:rPr>
              <a:t> 2003 </a:t>
            </a:r>
            <a:r>
              <a:rPr lang="ru-RU" sz="2000" dirty="0" err="1">
                <a:latin typeface="Times New Roman" panose="02020603050405020304" pitchFamily="18" charset="0"/>
                <a:cs typeface="Times New Roman" panose="02020603050405020304" pitchFamily="18" charset="0"/>
              </a:rPr>
              <a:t>жылғы</a:t>
            </a:r>
            <a:r>
              <a:rPr lang="ru-RU" sz="2000" dirty="0">
                <a:latin typeface="Times New Roman" panose="02020603050405020304" pitchFamily="18" charset="0"/>
                <a:cs typeface="Times New Roman" panose="02020603050405020304" pitchFamily="18" charset="0"/>
              </a:rPr>
              <a:t> 11 </a:t>
            </a:r>
            <a:r>
              <a:rPr lang="ru-RU" sz="2000" dirty="0" err="1">
                <a:latin typeface="Times New Roman" panose="02020603050405020304" pitchFamily="18" charset="0"/>
                <a:cs typeface="Times New Roman" panose="02020603050405020304" pitchFamily="18" charset="0"/>
              </a:rPr>
              <a:t>қыркүйекте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күшіне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енді</a:t>
            </a:r>
            <a:r>
              <a:rPr lang="ru-RU" sz="2000" dirty="0">
                <a:latin typeface="Times New Roman" panose="02020603050405020304" pitchFamily="18" charset="0"/>
                <a:cs typeface="Times New Roman" panose="02020603050405020304" pitchFamily="18" charset="0"/>
              </a:rPr>
              <a:t>. 2020 </a:t>
            </a:r>
            <a:r>
              <a:rPr lang="ru-RU" sz="2000" dirty="0" err="1">
                <a:latin typeface="Times New Roman" panose="02020603050405020304" pitchFamily="18" charset="0"/>
                <a:cs typeface="Times New Roman" panose="02020603050405020304" pitchFamily="18" charset="0"/>
              </a:rPr>
              <a:t>жылдың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шілде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Хаттамада</a:t>
            </a:r>
            <a:r>
              <a:rPr lang="ru-RU" sz="2000" dirty="0">
                <a:latin typeface="Times New Roman" panose="02020603050405020304" pitchFamily="18" charset="0"/>
                <a:cs typeface="Times New Roman" panose="02020603050405020304" pitchFamily="18" charset="0"/>
              </a:rPr>
              <a:t> 173 </a:t>
            </a:r>
            <a:r>
              <a:rPr lang="ru-RU" sz="2000" dirty="0" err="1">
                <a:latin typeface="Times New Roman" panose="02020603050405020304" pitchFamily="18" charset="0"/>
                <a:cs typeface="Times New Roman" panose="02020603050405020304" pitchFamily="18" charset="0"/>
              </a:rPr>
              <a:t>тарап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ішінде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Біріккен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Ұлттар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Ұйымының</a:t>
            </a:r>
            <a:r>
              <a:rPr lang="ru-RU" sz="2000" dirty="0">
                <a:latin typeface="Times New Roman" panose="02020603050405020304" pitchFamily="18" charset="0"/>
                <a:cs typeface="Times New Roman" panose="02020603050405020304" pitchFamily="18" charset="0"/>
              </a:rPr>
              <a:t> 170 </a:t>
            </a:r>
            <a:r>
              <a:rPr lang="ru-RU" sz="2000" dirty="0" err="1">
                <a:latin typeface="Times New Roman" panose="02020603050405020304" pitchFamily="18" charset="0"/>
                <a:cs typeface="Times New Roman" panose="02020603050405020304" pitchFamily="18" charset="0"/>
              </a:rPr>
              <a:t>мүшесі</a:t>
            </a:r>
            <a:r>
              <a:rPr lang="ru-RU" sz="2000" dirty="0">
                <a:latin typeface="Times New Roman" panose="02020603050405020304" pitchFamily="18" charset="0"/>
                <a:cs typeface="Times New Roman" panose="02020603050405020304" pitchFamily="18" charset="0"/>
              </a:rPr>
              <a:t>, Палестина </a:t>
            </a:r>
            <a:r>
              <a:rPr lang="ru-RU" sz="2000" dirty="0" err="1">
                <a:latin typeface="Times New Roman" panose="02020603050405020304" pitchFamily="18" charset="0"/>
                <a:cs typeface="Times New Roman" panose="02020603050405020304" pitchFamily="18" charset="0"/>
              </a:rPr>
              <a:t>мемлекеті</a:t>
            </a:r>
            <a:r>
              <a:rPr lang="ru-RU" sz="2000" dirty="0">
                <a:latin typeface="Times New Roman" panose="02020603050405020304" pitchFamily="18" charset="0"/>
                <a:cs typeface="Times New Roman" panose="02020603050405020304" pitchFamily="18" charset="0"/>
              </a:rPr>
              <a:t>, Ниуэ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Еуропалық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Одақ</a:t>
            </a:r>
            <a:r>
              <a:rPr lang="ru-RU" sz="2000" dirty="0">
                <a:latin typeface="Times New Roman" panose="02020603050405020304" pitchFamily="18" charset="0"/>
                <a:cs typeface="Times New Roman" panose="02020603050405020304" pitchFamily="18" charset="0"/>
              </a:rPr>
              <a:t>.</a:t>
            </a:r>
            <a:endParaRPr lang="ru-KZ" sz="20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8B815B30-ED77-DBB4-01DD-F0B4C762A52E}"/>
              </a:ext>
            </a:extLst>
          </p:cNvPr>
          <p:cNvPicPr>
            <a:picLocks noChangeAspect="1"/>
          </p:cNvPicPr>
          <p:nvPr/>
        </p:nvPicPr>
        <p:blipFill>
          <a:blip r:embed="rId2"/>
          <a:stretch>
            <a:fillRect/>
          </a:stretch>
        </p:blipFill>
        <p:spPr>
          <a:xfrm>
            <a:off x="7408290" y="901032"/>
            <a:ext cx="3267658" cy="5116220"/>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5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533C80-64B6-7271-646B-2E89BEE3E25D}"/>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B64A68F-94CA-7199-DDEE-7D15510E6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CDB1263-796F-20A3-728E-A9B453CFF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CA0B0CF2-0D39-84D5-A1BF-48A04A4E3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B41D88-126A-7735-AEAB-0899CAAD3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D3BCD9-0C99-D554-9BFD-8C681FAB9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42D51FC7-D3AE-F69A-5E1E-99206E16E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4F7F4D5-FCBF-F3BF-6D73-85EE9CCF0ECD}"/>
              </a:ext>
            </a:extLst>
          </p:cNvPr>
          <p:cNvSpPr>
            <a:spLocks noGrp="1"/>
          </p:cNvSpPr>
          <p:nvPr>
            <p:ph type="title"/>
          </p:nvPr>
        </p:nvSpPr>
        <p:spPr>
          <a:xfrm>
            <a:off x="1043631" y="873940"/>
            <a:ext cx="5052369" cy="1035781"/>
          </a:xfrm>
        </p:spPr>
        <p:txBody>
          <a:bodyPr anchor="ctr">
            <a:normAutofit/>
          </a:bodyPr>
          <a:lstStyle/>
          <a:p>
            <a:r>
              <a:rPr lang="kk-KZ" sz="3600" dirty="0">
                <a:latin typeface="Times New Roman" panose="02020603050405020304" pitchFamily="18" charset="0"/>
                <a:cs typeface="Times New Roman" panose="02020603050405020304" pitchFamily="18" charset="0"/>
              </a:rPr>
              <a:t>Мақсаты</a:t>
            </a:r>
            <a:endParaRPr lang="ru-KZ" sz="36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D385029-97E8-DDE6-8865-3504B2F5A54D}"/>
              </a:ext>
            </a:extLst>
          </p:cNvPr>
          <p:cNvSpPr>
            <a:spLocks noGrp="1"/>
          </p:cNvSpPr>
          <p:nvPr>
            <p:ph idx="1"/>
          </p:nvPr>
        </p:nvSpPr>
        <p:spPr>
          <a:xfrm>
            <a:off x="537075" y="2374823"/>
            <a:ext cx="5904458" cy="4190851"/>
          </a:xfrm>
        </p:spPr>
        <p:txBody>
          <a:bodyPr anchor="ctr">
            <a:normAutofit fontScale="92500" lnSpcReduction="10000"/>
          </a:bodyPr>
          <a:lstStyle/>
          <a:p>
            <a:pPr>
              <a:lnSpc>
                <a:spcPct val="110000"/>
              </a:lnSpc>
            </a:pPr>
            <a:r>
              <a:rPr lang="ru-RU" sz="2000" dirty="0" err="1">
                <a:latin typeface="Times New Roman" panose="02020603050405020304" pitchFamily="18" charset="0"/>
                <a:cs typeface="Times New Roman" panose="02020603050405020304" pitchFamily="18" charset="0"/>
              </a:rPr>
              <a:t>Сақтану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принципіне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сәйкес</a:t>
            </a:r>
            <a:r>
              <a:rPr lang="ru-RU" sz="2000" dirty="0">
                <a:latin typeface="Times New Roman" panose="02020603050405020304" pitchFamily="18" charset="0"/>
                <a:cs typeface="Times New Roman" panose="02020603050405020304" pitchFamily="18" charset="0"/>
              </a:rPr>
              <a:t>, Рио-де-</a:t>
            </a:r>
            <a:r>
              <a:rPr lang="ru-RU" sz="2000" dirty="0" err="1">
                <a:latin typeface="Times New Roman" panose="02020603050405020304" pitchFamily="18" charset="0"/>
                <a:cs typeface="Times New Roman" panose="02020603050405020304" pitchFamily="18" charset="0"/>
              </a:rPr>
              <a:t>Жанейроның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қоршаған</a:t>
            </a:r>
            <a:r>
              <a:rPr lang="ru-RU" sz="2000" dirty="0">
                <a:latin typeface="Times New Roman" panose="02020603050405020304" pitchFamily="18" charset="0"/>
                <a:cs typeface="Times New Roman" panose="02020603050405020304" pitchFamily="18" charset="0"/>
              </a:rPr>
              <a:t> орта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даму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декларациясының</a:t>
            </a:r>
            <a:r>
              <a:rPr lang="ru-RU" sz="2000" dirty="0">
                <a:latin typeface="Times New Roman" panose="02020603050405020304" pitchFamily="18" charset="0"/>
                <a:cs typeface="Times New Roman" panose="02020603050405020304" pitchFamily="18" charset="0"/>
              </a:rPr>
              <a:t> 15-принципінде </a:t>
            </a:r>
            <a:r>
              <a:rPr lang="ru-RU" sz="2000" dirty="0" err="1">
                <a:latin typeface="Times New Roman" panose="02020603050405020304" pitchFamily="18" charset="0"/>
                <a:cs typeface="Times New Roman" panose="02020603050405020304" pitchFamily="18" charset="0"/>
              </a:rPr>
              <a:t>көрсетілгендей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Протоколдың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мақсаты</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заманауи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биотехнологияның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нәтижесінде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модификацияланған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организмдердің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қауіпсіз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берілуін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өңделуін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пайдаланылуын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қамтамасыз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тиісті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қорғау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деңгейін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қамтамасыз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адам </a:t>
            </a:r>
            <a:r>
              <a:rPr lang="ru-RU" sz="2000" dirty="0" err="1">
                <a:latin typeface="Times New Roman" panose="02020603050405020304" pitchFamily="18" charset="0"/>
                <a:cs typeface="Times New Roman" panose="02020603050405020304" pitchFamily="18" charset="0"/>
              </a:rPr>
              <a:t>денсаулығына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қауіптерді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ескере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сақтау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салдарларға</a:t>
            </a:r>
            <a:r>
              <a:rPr lang="ru-RU" sz="2000" dirty="0">
                <a:latin typeface="Times New Roman" panose="02020603050405020304" pitchFamily="18" charset="0"/>
                <a:cs typeface="Times New Roman" panose="02020603050405020304" pitchFamily="18" charset="0"/>
              </a:rPr>
              <a:t> назар </a:t>
            </a:r>
            <a:r>
              <a:rPr lang="ru-RU" sz="2000" dirty="0" err="1">
                <a:latin typeface="Times New Roman" panose="02020603050405020304" pitchFamily="18" charset="0"/>
                <a:cs typeface="Times New Roman" panose="02020603050405020304" pitchFamily="18" charset="0"/>
              </a:rPr>
              <a:t>аудару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трансшекаралық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қозғалыстарға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ерекше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көңіл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Протоколдың</a:t>
            </a:r>
            <a:r>
              <a:rPr lang="ru-RU" sz="2000" dirty="0">
                <a:latin typeface="Times New Roman" panose="02020603050405020304" pitchFamily="18" charset="0"/>
                <a:cs typeface="Times New Roman" panose="02020603050405020304" pitchFamily="18" charset="0"/>
              </a:rPr>
              <a:t> 1-бабы, </a:t>
            </a:r>
            <a:r>
              <a:rPr lang="en-US" sz="2000" dirty="0">
                <a:latin typeface="Times New Roman" panose="02020603050405020304" pitchFamily="18" charset="0"/>
                <a:cs typeface="Times New Roman" panose="02020603050405020304" pitchFamily="18" charset="0"/>
              </a:rPr>
              <a:t>SCBD 2000).</a:t>
            </a:r>
            <a:endParaRPr lang="ru-KZ" sz="2000" dirty="0">
              <a:latin typeface="Times New Roman" panose="02020603050405020304" pitchFamily="18" charset="0"/>
              <a:cs typeface="Times New Roman" panose="02020603050405020304" pitchFamily="18" charset="0"/>
            </a:endParaRPr>
          </a:p>
          <a:p>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4F6A1679-E9B5-A273-75CD-03046C13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9ED136B8-1C3B-B82B-CB75-8C499EB036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D6218AA5-65E5-2884-968D-5F9605C1B82A}"/>
              </a:ext>
            </a:extLst>
          </p:cNvPr>
          <p:cNvPicPr>
            <a:picLocks noChangeAspect="1"/>
          </p:cNvPicPr>
          <p:nvPr/>
        </p:nvPicPr>
        <p:blipFill>
          <a:blip r:embed="rId3"/>
          <a:stretch>
            <a:fillRect/>
          </a:stretch>
        </p:blipFill>
        <p:spPr>
          <a:xfrm>
            <a:off x="7629807" y="1062849"/>
            <a:ext cx="3320861" cy="4794826"/>
          </a:xfrm>
          <a:prstGeom prst="rect">
            <a:avLst/>
          </a:prstGeom>
        </p:spPr>
      </p:pic>
    </p:spTree>
    <p:extLst>
      <p:ext uri="{BB962C8B-B14F-4D97-AF65-F5344CB8AC3E}">
        <p14:creationId xmlns:p14="http://schemas.microsoft.com/office/powerpoint/2010/main" val="89071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1AFA855-50A6-EFF9-E637-C820479718FD}"/>
              </a:ext>
            </a:extLst>
          </p:cNvPr>
          <p:cNvSpPr>
            <a:spLocks noGrp="1"/>
          </p:cNvSpPr>
          <p:nvPr>
            <p:ph type="title"/>
          </p:nvPr>
        </p:nvSpPr>
        <p:spPr>
          <a:xfrm>
            <a:off x="1282963" y="1238080"/>
            <a:ext cx="9849751" cy="1349671"/>
          </a:xfrm>
        </p:spPr>
        <p:txBody>
          <a:bodyPr anchor="b">
            <a:normAutofit fontScale="90000"/>
          </a:bodyPr>
          <a:lstStyle/>
          <a:p>
            <a:r>
              <a:rPr lang="ru-RU" sz="5400" dirty="0" err="1">
                <a:latin typeface="Times New Roman" panose="02020603050405020304" pitchFamily="18" charset="0"/>
                <a:cs typeface="Times New Roman" panose="02020603050405020304" pitchFamily="18" charset="0"/>
              </a:rPr>
              <a:t>Тірі</a:t>
            </a:r>
            <a:r>
              <a:rPr lang="ru-RU" sz="5400" dirty="0">
                <a:latin typeface="Times New Roman" panose="02020603050405020304" pitchFamily="18" charset="0"/>
                <a:cs typeface="Times New Roman" panose="02020603050405020304" pitchFamily="18" charset="0"/>
              </a:rPr>
              <a:t> </a:t>
            </a:r>
            <a:r>
              <a:rPr lang="ru-RU" sz="5400" dirty="0" err="1">
                <a:latin typeface="Times New Roman" panose="02020603050405020304" pitchFamily="18" charset="0"/>
                <a:cs typeface="Times New Roman" panose="02020603050405020304" pitchFamily="18" charset="0"/>
              </a:rPr>
              <a:t>модификацияланған</a:t>
            </a:r>
            <a:r>
              <a:rPr lang="ru-RU" sz="5400" dirty="0">
                <a:latin typeface="Times New Roman" panose="02020603050405020304" pitchFamily="18" charset="0"/>
                <a:cs typeface="Times New Roman" panose="02020603050405020304" pitchFamily="18" charset="0"/>
              </a:rPr>
              <a:t> </a:t>
            </a:r>
            <a:r>
              <a:rPr lang="ru-RU" sz="5400" dirty="0" err="1">
                <a:latin typeface="Times New Roman" panose="02020603050405020304" pitchFamily="18" charset="0"/>
                <a:cs typeface="Times New Roman" panose="02020603050405020304" pitchFamily="18" charset="0"/>
              </a:rPr>
              <a:t>организмді</a:t>
            </a:r>
            <a:endParaRPr lang="ru-KZ" sz="5400" dirty="0"/>
          </a:p>
        </p:txBody>
      </p:sp>
      <p:sp>
        <p:nvSpPr>
          <p:cNvPr id="3" name="Объект 2">
            <a:extLst>
              <a:ext uri="{FF2B5EF4-FFF2-40B4-BE49-F238E27FC236}">
                <a16:creationId xmlns:a16="http://schemas.microsoft.com/office/drawing/2014/main" id="{38BAA28D-07C6-26DE-6C11-8E90659CC87E}"/>
              </a:ext>
            </a:extLst>
          </p:cNvPr>
          <p:cNvSpPr>
            <a:spLocks noGrp="1"/>
          </p:cNvSpPr>
          <p:nvPr>
            <p:ph idx="1"/>
          </p:nvPr>
        </p:nvSpPr>
        <p:spPr>
          <a:xfrm>
            <a:off x="1289304" y="2902913"/>
            <a:ext cx="9849751" cy="3032168"/>
          </a:xfrm>
        </p:spPr>
        <p:txBody>
          <a:bodyPr anchor="ctr">
            <a:normAutofit/>
          </a:bodyPr>
          <a:lstStyle/>
          <a:p>
            <a:r>
              <a:rPr lang="ru-RU" sz="2000" dirty="0">
                <a:latin typeface="Times New Roman" panose="02020603050405020304" pitchFamily="18" charset="0"/>
                <a:cs typeface="Times New Roman" panose="02020603050405020304" pitchFamily="18" charset="0"/>
              </a:rPr>
              <a:t>Протокол «</a:t>
            </a:r>
            <a:r>
              <a:rPr lang="ru-RU" sz="2000" dirty="0" err="1">
                <a:latin typeface="Times New Roman" panose="02020603050405020304" pitchFamily="18" charset="0"/>
                <a:cs typeface="Times New Roman" panose="02020603050405020304" pitchFamily="18" charset="0"/>
              </a:rPr>
              <a:t>тірі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модификацияланған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заманауи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биотехнологияның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көмегімен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генетикалық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материалдың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жаңа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комбинациясына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тірі</a:t>
            </a:r>
            <a:r>
              <a:rPr lang="ru-RU" sz="2000" dirty="0">
                <a:latin typeface="Times New Roman" panose="02020603050405020304" pitchFamily="18" charset="0"/>
                <a:cs typeface="Times New Roman" panose="02020603050405020304" pitchFamily="18" charset="0"/>
              </a:rPr>
              <a:t> организм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анықтайды</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тірі</a:t>
            </a:r>
            <a:r>
              <a:rPr lang="ru-RU" sz="2000" dirty="0">
                <a:latin typeface="Times New Roman" panose="02020603050405020304" pitchFamily="18" charset="0"/>
                <a:cs typeface="Times New Roman" panose="02020603050405020304" pitchFamily="18" charset="0"/>
              </a:rPr>
              <a:t> организм» — </a:t>
            </a:r>
            <a:r>
              <a:rPr lang="ru-RU" sz="2000" dirty="0" err="1">
                <a:latin typeface="Times New Roman" panose="02020603050405020304" pitchFamily="18" charset="0"/>
                <a:cs typeface="Times New Roman" panose="02020603050405020304" pitchFamily="18" charset="0"/>
              </a:rPr>
              <a:t>генетикалық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материалды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көбейтуге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тіршілік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ішінде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стерильді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организмдер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вирустар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вироидтар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Заманауи</a:t>
            </a:r>
            <a:r>
              <a:rPr lang="ru-RU" sz="2000" dirty="0">
                <a:latin typeface="Times New Roman" panose="02020603050405020304" pitchFamily="18" charset="0"/>
                <a:cs typeface="Times New Roman" panose="02020603050405020304" pitchFamily="18" charset="0"/>
              </a:rPr>
              <a:t> биотехнология» </a:t>
            </a:r>
            <a:r>
              <a:rPr lang="ru-RU" sz="2000" dirty="0" err="1">
                <a:latin typeface="Times New Roman" panose="02020603050405020304" pitchFamily="18" charset="0"/>
                <a:cs typeface="Times New Roman" panose="02020603050405020304" pitchFamily="18" charset="0"/>
              </a:rPr>
              <a:t>Протоколда</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vitro </a:t>
            </a:r>
            <a:r>
              <a:rPr lang="ru-RU" sz="2000" dirty="0">
                <a:latin typeface="Times New Roman" panose="02020603050405020304" pitchFamily="18" charset="0"/>
                <a:cs typeface="Times New Roman" panose="02020603050405020304" pitchFamily="18" charset="0"/>
              </a:rPr>
              <a:t>нуклеин </a:t>
            </a:r>
            <a:r>
              <a:rPr lang="ru-RU" sz="2000" dirty="0" err="1">
                <a:latin typeface="Times New Roman" panose="02020603050405020304" pitchFamily="18" charset="0"/>
                <a:cs typeface="Times New Roman" panose="02020603050405020304" pitchFamily="18" charset="0"/>
              </a:rPr>
              <a:t>қышқылдарын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әдістерін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таксономиялық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отбасының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шегінен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клеткаларды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біріктіру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табиғи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репродуктивті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рекомбинациялық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кедергілерді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жеңеді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дәстүрлі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өсіру</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сұрыптау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әдістері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табылмайды</a:t>
            </a:r>
            <a:r>
              <a:rPr lang="ru-RU" sz="2000" dirty="0">
                <a:latin typeface="Times New Roman" panose="02020603050405020304" pitchFamily="18" charset="0"/>
                <a:cs typeface="Times New Roman" panose="02020603050405020304" pitchFamily="18" charset="0"/>
              </a:rPr>
              <a:t>. </a:t>
            </a:r>
            <a:endParaRPr lang="ru-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14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7AB0139-8AD7-C36A-5F31-6BA3DFDFF8D6}"/>
              </a:ext>
            </a:extLst>
          </p:cNvPr>
          <p:cNvSpPr>
            <a:spLocks noGrp="1"/>
          </p:cNvSpPr>
          <p:nvPr>
            <p:ph type="title"/>
          </p:nvPr>
        </p:nvSpPr>
        <p:spPr>
          <a:xfrm>
            <a:off x="645065" y="1463040"/>
            <a:ext cx="3796306" cy="2690949"/>
          </a:xfrm>
        </p:spPr>
        <p:txBody>
          <a:bodyPr anchor="t">
            <a:normAutofit/>
          </a:bodyPr>
          <a:lstStyle/>
          <a:p>
            <a:r>
              <a:rPr lang="ru-RU" sz="3000" dirty="0" err="1">
                <a:latin typeface="Times New Roman" panose="02020603050405020304" pitchFamily="18" charset="0"/>
                <a:cs typeface="Times New Roman" panose="02020603050405020304" pitchFamily="18" charset="0"/>
              </a:rPr>
              <a:t>Тірі</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модификацияланған</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организмдер</a:t>
            </a:r>
            <a:endParaRPr lang="ru-KZ" sz="3000"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188C96F3-EFA1-249A-124C-4C6B173C0260}"/>
              </a:ext>
            </a:extLst>
          </p:cNvPr>
          <p:cNvSpPr>
            <a:spLocks noGrp="1"/>
          </p:cNvSpPr>
          <p:nvPr>
            <p:ph idx="1"/>
          </p:nvPr>
        </p:nvSpPr>
        <p:spPr>
          <a:xfrm>
            <a:off x="5343374" y="698090"/>
            <a:ext cx="6203561" cy="5417575"/>
          </a:xfrm>
        </p:spPr>
        <p:txBody>
          <a:bodyPr anchor="t">
            <a:normAutofit/>
          </a:bodyPr>
          <a:lstStyle/>
          <a:p>
            <a:pPr>
              <a:lnSpc>
                <a:spcPct val="100000"/>
              </a:lnSpc>
            </a:pP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Тірі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организмдердің</a:t>
            </a:r>
            <a:r>
              <a:rPr lang="ru-RU" sz="1800" dirty="0">
                <a:latin typeface="Times New Roman" panose="02020603050405020304" pitchFamily="18" charset="0"/>
                <a:cs typeface="Times New Roman" panose="02020603050405020304" pitchFamily="18" charset="0"/>
              </a:rPr>
              <a:t> (ТМО) </a:t>
            </a:r>
            <a:r>
              <a:rPr lang="ru-RU" sz="1800" dirty="0" err="1">
                <a:latin typeface="Times New Roman" panose="02020603050405020304" pitchFamily="18" charset="0"/>
                <a:cs typeface="Times New Roman" panose="02020603050405020304" pitchFamily="18" charset="0"/>
              </a:rPr>
              <a:t>өнімдері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организмнен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шыққан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өңделген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материалдар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ретінде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анықталады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заманауи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биотехнологияның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көмегімен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алынған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анықталатын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жаңа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комбинациялары</a:t>
            </a:r>
            <a:r>
              <a:rPr lang="ru-RU" sz="1800" dirty="0">
                <a:latin typeface="Times New Roman" panose="02020603050405020304" pitchFamily="18" charset="0"/>
                <a:cs typeface="Times New Roman" panose="02020603050405020304" pitchFamily="18" charset="0"/>
              </a:rPr>
              <a:t> бар </a:t>
            </a:r>
            <a:r>
              <a:rPr lang="ru-RU" sz="1800" dirty="0" err="1">
                <a:latin typeface="Times New Roman" panose="02020603050405020304" pitchFamily="18" charset="0"/>
                <a:cs typeface="Times New Roman" panose="02020603050405020304" pitchFamily="18" charset="0"/>
              </a:rPr>
              <a:t>репродуктивті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генетикалық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материалды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қамтиды</a:t>
            </a:r>
            <a:r>
              <a:rPr lang="ru-RU" sz="1800" dirty="0">
                <a:latin typeface="Times New Roman" panose="02020603050405020304" pitchFamily="18" charset="0"/>
                <a:cs typeface="Times New Roman" panose="02020603050405020304" pitchFamily="18" charset="0"/>
              </a:rPr>
              <a:t>. ТМО-</a:t>
            </a:r>
            <a:r>
              <a:rPr lang="ru-RU" sz="1800" dirty="0" err="1">
                <a:latin typeface="Times New Roman" panose="02020603050405020304" pitchFamily="18" charset="0"/>
                <a:cs typeface="Times New Roman" panose="02020603050405020304" pitchFamily="18" charset="0"/>
              </a:rPr>
              <a:t>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кеңінен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таралған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түрлері</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өнімділікті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зиянкестер</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ауруларға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төзімділікті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арттыру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генетикалық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ауыл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шаруашылық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дақылдары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дақылдарға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қызанақ</a:t>
            </a:r>
            <a:r>
              <a:rPr lang="ru-RU" sz="1800" dirty="0">
                <a:latin typeface="Times New Roman" panose="02020603050405020304" pitchFamily="18" charset="0"/>
                <a:cs typeface="Times New Roman" panose="02020603050405020304" pitchFamily="18" charset="0"/>
              </a:rPr>
              <a:t>, маниока, </a:t>
            </a:r>
            <a:r>
              <a:rPr lang="ru-RU" sz="1800" dirty="0" err="1">
                <a:latin typeface="Times New Roman" panose="02020603050405020304" pitchFamily="18" charset="0"/>
                <a:cs typeface="Times New Roman" panose="02020603050405020304" pitchFamily="18" charset="0"/>
              </a:rPr>
              <a:t>жүгері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мақта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соя </a:t>
            </a:r>
            <a:r>
              <a:rPr lang="ru-RU" sz="1800" dirty="0" err="1">
                <a:latin typeface="Times New Roman" panose="02020603050405020304" pitchFamily="18" charset="0"/>
                <a:cs typeface="Times New Roman" panose="02020603050405020304" pitchFamily="18" charset="0"/>
              </a:rPr>
              <a:t>жатады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организмдер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тағам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ретінде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тікелей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пайдалану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қайта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өңдеу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арналған</a:t>
            </a:r>
            <a:r>
              <a:rPr lang="ru-RU" sz="1800" dirty="0">
                <a:latin typeface="Times New Roman" panose="02020603050405020304" pitchFamily="18" charset="0"/>
                <a:cs typeface="Times New Roman" panose="02020603050405020304" pitchFamily="18" charset="0"/>
              </a:rPr>
              <a:t> (ТМО-ТПП)» — ГМ </a:t>
            </a:r>
            <a:r>
              <a:rPr lang="ru-RU" sz="1800" dirty="0" err="1">
                <a:latin typeface="Times New Roman" panose="02020603050405020304" pitchFamily="18" charset="0"/>
                <a:cs typeface="Times New Roman" panose="02020603050405020304" pitchFamily="18" charset="0"/>
              </a:rPr>
              <a:t>дақылдарынан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алынған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ауыл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шаруашылық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өнімдері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Жалпы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алғанда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организмдер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термині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генетикалық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организммен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эквивалентті</a:t>
            </a:r>
            <a:r>
              <a:rPr lang="ru-RU" sz="1800" dirty="0">
                <a:latin typeface="Times New Roman" panose="02020603050405020304" pitchFamily="18" charset="0"/>
                <a:cs typeface="Times New Roman" panose="02020603050405020304" pitchFamily="18" charset="0"/>
              </a:rPr>
              <a:t> — Протокол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терминдер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арасында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айырмашылық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жасамайды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генетикалық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модификацияланған</a:t>
            </a:r>
            <a:r>
              <a:rPr lang="ru-RU" sz="1800" dirty="0">
                <a:latin typeface="Times New Roman" panose="02020603050405020304" pitchFamily="18" charset="0"/>
                <a:cs typeface="Times New Roman" panose="02020603050405020304" pitchFamily="18" charset="0"/>
              </a:rPr>
              <a:t> организм» </a:t>
            </a:r>
            <a:r>
              <a:rPr lang="ru-RU" sz="1800" dirty="0" err="1">
                <a:latin typeface="Times New Roman" panose="02020603050405020304" pitchFamily="18" charset="0"/>
                <a:cs typeface="Times New Roman" panose="02020603050405020304" pitchFamily="18" charset="0"/>
              </a:rPr>
              <a:t>терминін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пайдаланбайды</a:t>
            </a:r>
            <a:r>
              <a:rPr lang="ru-RU" sz="1800" dirty="0">
                <a:latin typeface="Times New Roman" panose="02020603050405020304" pitchFamily="18" charset="0"/>
                <a:cs typeface="Times New Roman" panose="02020603050405020304" pitchFamily="18" charset="0"/>
              </a:rPr>
              <a:t>.</a:t>
            </a:r>
            <a:endParaRPr lang="ru-KZ" sz="1800" dirty="0"/>
          </a:p>
        </p:txBody>
      </p:sp>
    </p:spTree>
    <p:extLst>
      <p:ext uri="{BB962C8B-B14F-4D97-AF65-F5344CB8AC3E}">
        <p14:creationId xmlns:p14="http://schemas.microsoft.com/office/powerpoint/2010/main" val="240440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5D667B8-DAB5-D1FE-9C26-8E67BFA51788}"/>
              </a:ext>
            </a:extLst>
          </p:cNvPr>
          <p:cNvSpPr>
            <a:spLocks noGrp="1"/>
          </p:cNvSpPr>
          <p:nvPr>
            <p:ph type="title"/>
          </p:nvPr>
        </p:nvSpPr>
        <p:spPr>
          <a:xfrm>
            <a:off x="1043631" y="809898"/>
            <a:ext cx="9942716" cy="1554480"/>
          </a:xfrm>
        </p:spPr>
        <p:txBody>
          <a:bodyPr anchor="ctr">
            <a:normAutofit/>
          </a:bodyPr>
          <a:lstStyle/>
          <a:p>
            <a:r>
              <a:rPr lang="ru-RU" sz="4800" dirty="0" err="1">
                <a:latin typeface="Times New Roman" panose="02020603050405020304" pitchFamily="18" charset="0"/>
                <a:cs typeface="Times New Roman" panose="02020603050405020304" pitchFamily="18" charset="0"/>
              </a:rPr>
              <a:t>Сақтандыру</a:t>
            </a:r>
            <a:r>
              <a:rPr lang="ru-RU" sz="48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тәсілі</a:t>
            </a:r>
            <a:endParaRPr lang="ru-KZ" sz="4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8585CE2-ED88-F645-8205-64749BFD49D1}"/>
              </a:ext>
            </a:extLst>
          </p:cNvPr>
          <p:cNvSpPr>
            <a:spLocks noGrp="1"/>
          </p:cNvSpPr>
          <p:nvPr>
            <p:ph idx="1"/>
          </p:nvPr>
        </p:nvSpPr>
        <p:spPr>
          <a:xfrm>
            <a:off x="1045028" y="3017522"/>
            <a:ext cx="9941319" cy="3124658"/>
          </a:xfrm>
        </p:spPr>
        <p:txBody>
          <a:bodyPr anchor="ctr">
            <a:normAutofit/>
          </a:bodyPr>
          <a:lstStyle/>
          <a:p>
            <a:pPr algn="just"/>
            <a:r>
              <a:rPr lang="ru-RU" sz="2200" dirty="0">
                <a:latin typeface="Times New Roman" panose="02020603050405020304" pitchFamily="18" charset="0"/>
                <a:cs typeface="Times New Roman" panose="02020603050405020304" pitchFamily="18" charset="0"/>
              </a:rPr>
              <a:t>1992 </a:t>
            </a:r>
            <a:r>
              <a:rPr lang="ru-RU" sz="2200" dirty="0" err="1">
                <a:latin typeface="Times New Roman" panose="02020603050405020304" pitchFamily="18" charset="0"/>
                <a:cs typeface="Times New Roman" panose="02020603050405020304" pitchFamily="18" charset="0"/>
              </a:rPr>
              <a:t>жылдың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маусымында</a:t>
            </a:r>
            <a:r>
              <a:rPr lang="ru-RU" sz="2200" dirty="0">
                <a:latin typeface="Times New Roman" panose="02020603050405020304" pitchFamily="18" charset="0"/>
                <a:cs typeface="Times New Roman" panose="02020603050405020304" pitchFamily="18" charset="0"/>
              </a:rPr>
              <a:t> Рио-де-</a:t>
            </a:r>
            <a:r>
              <a:rPr lang="ru-RU" sz="2200" dirty="0" err="1">
                <a:latin typeface="Times New Roman" panose="02020603050405020304" pitchFamily="18" charset="0"/>
                <a:cs typeface="Times New Roman" panose="02020603050405020304" pitchFamily="18" charset="0"/>
              </a:rPr>
              <a:t>Жанейрода</a:t>
            </a:r>
            <a:r>
              <a:rPr lang="ru-RU" sz="2200" dirty="0">
                <a:latin typeface="Times New Roman" panose="02020603050405020304" pitchFamily="18" charset="0"/>
                <a:cs typeface="Times New Roman" panose="02020603050405020304" pitchFamily="18" charset="0"/>
              </a:rPr>
              <a:t> (Бразилия) </a:t>
            </a:r>
            <a:r>
              <a:rPr lang="ru-RU" sz="2200" dirty="0" err="1">
                <a:latin typeface="Times New Roman" panose="02020603050405020304" pitchFamily="18" charset="0"/>
                <a:cs typeface="Times New Roman" panose="02020603050405020304" pitchFamily="18" charset="0"/>
              </a:rPr>
              <a:t>өткен</a:t>
            </a:r>
            <a:r>
              <a:rPr lang="ru-RU" sz="2200" dirty="0">
                <a:latin typeface="Times New Roman" panose="02020603050405020304" pitchFamily="18" charset="0"/>
                <a:cs typeface="Times New Roman" panose="02020603050405020304" pitchFamily="18" charset="0"/>
              </a:rPr>
              <a:t> БҰҰ-</a:t>
            </a:r>
            <a:r>
              <a:rPr lang="ru-RU" sz="2200" dirty="0" err="1">
                <a:latin typeface="Times New Roman" panose="02020603050405020304" pitchFamily="18" charset="0"/>
                <a:cs typeface="Times New Roman" panose="02020603050405020304" pitchFamily="18" charset="0"/>
              </a:rPr>
              <a:t>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қоршаған</a:t>
            </a:r>
            <a:r>
              <a:rPr lang="ru-RU" sz="2200" dirty="0">
                <a:latin typeface="Times New Roman" panose="02020603050405020304" pitchFamily="18" charset="0"/>
                <a:cs typeface="Times New Roman" panose="02020603050405020304" pitchFamily="18" charset="0"/>
              </a:rPr>
              <a:t> орта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даму </a:t>
            </a:r>
            <a:r>
              <a:rPr lang="ru-RU" sz="2200" dirty="0" err="1">
                <a:latin typeface="Times New Roman" panose="02020603050405020304" pitchFamily="18" charset="0"/>
                <a:cs typeface="Times New Roman" panose="02020603050405020304" pitchFamily="18" charset="0"/>
              </a:rPr>
              <a:t>жөніндегі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конференциясының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саммиті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нәтижелерінің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бірі</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тұрақты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дамудың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негізіне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жататын</a:t>
            </a:r>
            <a:r>
              <a:rPr lang="ru-RU" sz="2200" dirty="0">
                <a:latin typeface="Times New Roman" panose="02020603050405020304" pitchFamily="18" charset="0"/>
                <a:cs typeface="Times New Roman" panose="02020603050405020304" pitchFamily="18" charset="0"/>
              </a:rPr>
              <a:t> 27 </a:t>
            </a:r>
            <a:r>
              <a:rPr lang="ru-RU" sz="2200" dirty="0" err="1">
                <a:latin typeface="Times New Roman" panose="02020603050405020304" pitchFamily="18" charset="0"/>
                <a:cs typeface="Times New Roman" panose="02020603050405020304" pitchFamily="18" charset="0"/>
              </a:rPr>
              <a:t>принципті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қамтитын</a:t>
            </a:r>
            <a:r>
              <a:rPr lang="ru-RU" sz="2200" dirty="0">
                <a:latin typeface="Times New Roman" panose="02020603050405020304" pitchFamily="18" charset="0"/>
                <a:cs typeface="Times New Roman" panose="02020603050405020304" pitchFamily="18" charset="0"/>
              </a:rPr>
              <a:t> Рио-де-</a:t>
            </a:r>
            <a:r>
              <a:rPr lang="ru-RU" sz="2200" dirty="0" err="1">
                <a:latin typeface="Times New Roman" panose="02020603050405020304" pitchFamily="18" charset="0"/>
                <a:cs typeface="Times New Roman" panose="02020603050405020304" pitchFamily="18" charset="0"/>
              </a:rPr>
              <a:t>Жанейроның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қоршаған</a:t>
            </a:r>
            <a:r>
              <a:rPr lang="ru-RU" sz="2200" dirty="0">
                <a:latin typeface="Times New Roman" panose="02020603050405020304" pitchFamily="18" charset="0"/>
                <a:cs typeface="Times New Roman" panose="02020603050405020304" pitchFamily="18" charset="0"/>
              </a:rPr>
              <a:t> орта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даму </a:t>
            </a:r>
            <a:r>
              <a:rPr lang="ru-RU" sz="2200" dirty="0" err="1">
                <a:latin typeface="Times New Roman" panose="02020603050405020304" pitchFamily="18" charset="0"/>
                <a:cs typeface="Times New Roman" panose="02020603050405020304" pitchFamily="18" charset="0"/>
              </a:rPr>
              <a:t>жөніндегі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декларациясын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қабылдау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болды</a:t>
            </a:r>
            <a:r>
              <a:rPr lang="ru-RU" sz="2200" dirty="0">
                <a:latin typeface="Times New Roman" panose="02020603050405020304" pitchFamily="18" charset="0"/>
                <a:cs typeface="Times New Roman" panose="02020603050405020304" pitchFamily="18" charset="0"/>
              </a:rPr>
              <a:t>. 15-принцип, </a:t>
            </a:r>
            <a:r>
              <a:rPr lang="ru-RU" sz="2200" dirty="0" err="1">
                <a:latin typeface="Times New Roman" panose="02020603050405020304" pitchFamily="18" charset="0"/>
                <a:cs typeface="Times New Roman" panose="02020603050405020304" pitchFamily="18" charset="0"/>
              </a:rPr>
              <a:t>сақтану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принципі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аталатын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былай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дейді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Қоршаған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ортаны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қорғау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мақсатында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мемлекеттер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мүмкіндіктеріне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сәйкес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сақтану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принципін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кеңінен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қолдануы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тиіс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Егер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ауыр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немесе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қайтымсыз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зиян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қаупі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туындаса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толық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ғылыми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сенімнің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болмауы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қоршаған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ортаның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нашарлауын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болдырмау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үшін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экономикалық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тұрғыдан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тиімді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шараларды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қабылдауды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кейінге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қалдыруға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негіз</a:t>
            </a:r>
            <a:r>
              <a:rPr lang="ru-RU" sz="2200" dirty="0">
                <a:latin typeface="Times New Roman" panose="02020603050405020304" pitchFamily="18" charset="0"/>
                <a:cs typeface="Times New Roman" panose="02020603050405020304" pitchFamily="18" charset="0"/>
              </a:rPr>
              <a:t> бола </a:t>
            </a:r>
            <a:r>
              <a:rPr lang="ru-RU" sz="2200" dirty="0" err="1">
                <a:latin typeface="Times New Roman" panose="02020603050405020304" pitchFamily="18" charset="0"/>
                <a:cs typeface="Times New Roman" panose="02020603050405020304" pitchFamily="18" charset="0"/>
              </a:rPr>
              <a:t>алмайды</a:t>
            </a:r>
            <a:r>
              <a:rPr lang="ru-RU" sz="2200" dirty="0">
                <a:latin typeface="Times New Roman" panose="02020603050405020304" pitchFamily="18" charset="0"/>
                <a:cs typeface="Times New Roman" panose="02020603050405020304" pitchFamily="18" charset="0"/>
              </a:rPr>
              <a:t>».</a:t>
            </a:r>
            <a:endParaRPr lang="ru-KZ" sz="22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2320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316</TotalTime>
  <Words>1881</Words>
  <Application>Microsoft Office PowerPoint</Application>
  <PresentationFormat>Широкоэкранный</PresentationFormat>
  <Paragraphs>77</Paragraphs>
  <Slides>25</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Aptos</vt:lpstr>
      <vt:lpstr>Aptos Display</vt:lpstr>
      <vt:lpstr>Arial</vt:lpstr>
      <vt:lpstr>Times New Roman</vt:lpstr>
      <vt:lpstr>Wingdings</vt:lpstr>
      <vt:lpstr>Тема Office</vt:lpstr>
      <vt:lpstr>Картахен хаттамасы</vt:lpstr>
      <vt:lpstr>Жоспар:</vt:lpstr>
      <vt:lpstr>Картахена хаттамасы</vt:lpstr>
      <vt:lpstr>Картахена хаттамасы</vt:lpstr>
      <vt:lpstr>Картахена хаттамасы</vt:lpstr>
      <vt:lpstr>Мақсаты</vt:lpstr>
      <vt:lpstr>Тірі модификацияланған организмді</vt:lpstr>
      <vt:lpstr>Тірі модификацияланған организмдер</vt:lpstr>
      <vt:lpstr>Сақтандыру тәсілі</vt:lpstr>
      <vt:lpstr>Сақтандыру тәсілі</vt:lpstr>
      <vt:lpstr>Сақтандыру тәсілі</vt:lpstr>
      <vt:lpstr>Қолданба</vt:lpstr>
      <vt:lpstr>Тараптар және тарап еместер</vt:lpstr>
      <vt:lpstr>Тараптар және тарап еместер</vt:lpstr>
      <vt:lpstr>ДСҰ-мен қарым-қатынас</vt:lpstr>
      <vt:lpstr>Негізгі мүмкіндіктер Мүмкіндіктерге шолу</vt:lpstr>
      <vt:lpstr>Негізгі мүмкіндіктер Мүмкіндіктерге шолу</vt:lpstr>
      <vt:lpstr>Негізгі мүмкіндіктер Мүмкіндіктерге шолу</vt:lpstr>
      <vt:lpstr>Негізгі мүмкіндіктер Мүмкіндіктерге шолу</vt:lpstr>
      <vt:lpstr>Шекара арқылы ТMO тасымалдау процедуралары</vt:lpstr>
      <vt:lpstr>Азық-түлік немесе жем ретінде тұтынуға немесе өңдеуге арналған LMO</vt:lpstr>
      <vt:lpstr>Қолдану, тасымалдау, орау және сәйкестендіру</vt:lpstr>
      <vt:lpstr>Биологиялық қауіпсіздік ақпарат орталығы</vt:lpstr>
      <vt:lpstr>ІІІ. Қорытынды </vt:lpstr>
      <vt:lpstr>ІV. Пайдаланған әдебиеттер </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Картахена хаттамасы</dc:title>
  <dc:creator>w</dc:creator>
  <cp:lastModifiedBy>Пользователь</cp:lastModifiedBy>
  <cp:revision>14</cp:revision>
  <dcterms:created xsi:type="dcterms:W3CDTF">2024-10-27T08:34:31Z</dcterms:created>
  <dcterms:modified xsi:type="dcterms:W3CDTF">2024-11-04T08:13:30Z</dcterms:modified>
</cp:coreProperties>
</file>